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8" r:id="rId2"/>
    <p:sldMasterId id="2147483840" r:id="rId3"/>
    <p:sldMasterId id="2147483853" r:id="rId4"/>
  </p:sldMasterIdLst>
  <p:notesMasterIdLst>
    <p:notesMasterId r:id="rId21"/>
  </p:notesMasterIdLst>
  <p:sldIdLst>
    <p:sldId id="263" r:id="rId5"/>
    <p:sldId id="735" r:id="rId6"/>
    <p:sldId id="429" r:id="rId7"/>
    <p:sldId id="483" r:id="rId8"/>
    <p:sldId id="723" r:id="rId9"/>
    <p:sldId id="724" r:id="rId10"/>
    <p:sldId id="739" r:id="rId11"/>
    <p:sldId id="740" r:id="rId12"/>
    <p:sldId id="741" r:id="rId13"/>
    <p:sldId id="742" r:id="rId14"/>
    <p:sldId id="743" r:id="rId15"/>
    <p:sldId id="730" r:id="rId16"/>
    <p:sldId id="485" r:id="rId17"/>
    <p:sldId id="733" r:id="rId18"/>
    <p:sldId id="738" r:id="rId19"/>
    <p:sldId id="4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DD272-FDC7-46DB-8930-D8C473676DE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80186-7E0A-46BC-83EE-3241A211A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</a:t>
            </a:r>
            <a:r>
              <a:rPr lang="en-US" baseline="0" dirty="0"/>
              <a:t> Science Goals of the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0A016-FE9B-4EAE-9359-1D4BC9167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61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</a:t>
            </a:r>
            <a:r>
              <a:rPr lang="en-US" baseline="0" dirty="0"/>
              <a:t> Science Goals of the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0A016-FE9B-4EAE-9359-1D4BC9167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22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5"/>
          <p:cNvPicPr/>
          <p:nvPr userDrawn="1"/>
        </p:nvPicPr>
        <p:blipFill>
          <a:blip r:embed="rId2" cstate="print"/>
          <a:stretch/>
        </p:blipFill>
        <p:spPr>
          <a:xfrm>
            <a:off x="25930" y="27632"/>
            <a:ext cx="1388571" cy="109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B8BD9E03-E787-442B-8CAF-EE127FB4E2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2270" t="16241" r="14815" b="15052"/>
          <a:stretch>
            <a:fillRect/>
          </a:stretch>
        </p:blipFill>
        <p:spPr bwMode="auto">
          <a:xfrm>
            <a:off x="10726953" y="23813"/>
            <a:ext cx="1439117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8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3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7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5"/>
          <p:cNvPicPr/>
          <p:nvPr userDrawn="1"/>
        </p:nvPicPr>
        <p:blipFill>
          <a:blip r:embed="rId2" cstate="print"/>
          <a:stretch/>
        </p:blipFill>
        <p:spPr>
          <a:xfrm>
            <a:off x="25930" y="27632"/>
            <a:ext cx="1388571" cy="109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8CB35EF6-556C-40BB-A21C-F0AAC591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2270" t="16241" r="14815" b="15052"/>
          <a:stretch>
            <a:fillRect/>
          </a:stretch>
        </p:blipFill>
        <p:spPr bwMode="auto">
          <a:xfrm>
            <a:off x="10634241" y="23813"/>
            <a:ext cx="1439117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8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/>
          <p:cNvPicPr/>
          <p:nvPr userDrawn="1"/>
        </p:nvPicPr>
        <p:blipFill>
          <a:blip r:embed="rId2" cstate="print"/>
          <a:stretch/>
        </p:blipFill>
        <p:spPr>
          <a:xfrm>
            <a:off x="124596" y="93403"/>
            <a:ext cx="1427208" cy="109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8CB35EF6-556C-40BB-A21C-F0AAC591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2270" t="16241" r="14815" b="15052"/>
          <a:stretch>
            <a:fillRect/>
          </a:stretch>
        </p:blipFill>
        <p:spPr bwMode="auto">
          <a:xfrm>
            <a:off x="10634241" y="23813"/>
            <a:ext cx="1439117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9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/>
          <p:cNvPicPr/>
          <p:nvPr userDrawn="1"/>
        </p:nvPicPr>
        <p:blipFill>
          <a:blip r:embed="rId2" cstate="print"/>
          <a:stretch/>
        </p:blipFill>
        <p:spPr>
          <a:xfrm>
            <a:off x="10628290" y="53716"/>
            <a:ext cx="1451020" cy="109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8CB35EF6-556C-40BB-A21C-F0AAC591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2270" t="16241" r="14815" b="15052"/>
          <a:stretch>
            <a:fillRect/>
          </a:stretch>
        </p:blipFill>
        <p:spPr bwMode="auto">
          <a:xfrm>
            <a:off x="77274" y="149382"/>
            <a:ext cx="1463128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2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6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/>
          <p:cNvPicPr/>
          <p:nvPr userDrawn="1"/>
        </p:nvPicPr>
        <p:blipFill>
          <a:blip r:embed="rId2" cstate="print"/>
          <a:stretch/>
        </p:blipFill>
        <p:spPr>
          <a:xfrm>
            <a:off x="25930" y="27632"/>
            <a:ext cx="1388571" cy="109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8CB35EF6-556C-40BB-A21C-F0AAC591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2270" t="16241" r="14815" b="15052"/>
          <a:stretch>
            <a:fillRect/>
          </a:stretch>
        </p:blipFill>
        <p:spPr bwMode="auto">
          <a:xfrm>
            <a:off x="10634241" y="23813"/>
            <a:ext cx="1439117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7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3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5"/>
          <p:cNvPicPr/>
          <p:nvPr userDrawn="1"/>
        </p:nvPicPr>
        <p:blipFill>
          <a:blip r:embed="rId2" cstate="print"/>
          <a:stretch/>
        </p:blipFill>
        <p:spPr>
          <a:xfrm>
            <a:off x="10742142" y="93403"/>
            <a:ext cx="1427208" cy="109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8CB35EF6-556C-40BB-A21C-F0AAC591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2270" t="16241" r="14815" b="15052"/>
          <a:stretch>
            <a:fillRect/>
          </a:stretch>
        </p:blipFill>
        <p:spPr bwMode="auto">
          <a:xfrm>
            <a:off x="118641" y="93405"/>
            <a:ext cx="1439117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3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3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8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8CB35EF6-556C-40BB-A21C-F0AAC591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12270" t="16241" r="14815" b="15052"/>
          <a:stretch>
            <a:fillRect/>
          </a:stretch>
        </p:blipFill>
        <p:spPr bwMode="auto">
          <a:xfrm>
            <a:off x="10608311" y="-3819"/>
            <a:ext cx="1439117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67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  <p:pic>
        <p:nvPicPr>
          <p:cNvPr id="7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8CB35EF6-556C-40BB-A21C-F0AAC591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12270" t="16241" r="14815" b="15052"/>
          <a:stretch>
            <a:fillRect/>
          </a:stretch>
        </p:blipFill>
        <p:spPr bwMode="auto">
          <a:xfrm>
            <a:off x="10634241" y="23813"/>
            <a:ext cx="1439117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087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 dirty="0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924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917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532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0807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71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5"/>
          <p:cNvPicPr/>
          <p:nvPr userDrawn="1"/>
        </p:nvPicPr>
        <p:blipFill>
          <a:blip r:embed="rId2" cstate="print"/>
          <a:stretch/>
        </p:blipFill>
        <p:spPr>
          <a:xfrm>
            <a:off x="10628290" y="53716"/>
            <a:ext cx="1451020" cy="109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July2020_lockdown_work\Anand\From_arhant_system\HEL1OS_CDR_Document\CDR_presentation\URSC.png">
            <a:extLst>
              <a:ext uri="{FF2B5EF4-FFF2-40B4-BE49-F238E27FC236}">
                <a16:creationId xmlns:a16="http://schemas.microsoft.com/office/drawing/2014/main" id="{8CB35EF6-556C-40BB-A21C-F0AAC591B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2270" t="16241" r="14815" b="15052"/>
          <a:stretch>
            <a:fillRect/>
          </a:stretch>
        </p:blipFill>
        <p:spPr bwMode="auto">
          <a:xfrm>
            <a:off x="77274" y="149382"/>
            <a:ext cx="1463128" cy="76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7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831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201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964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421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512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6096A312-DB11-4DB9-8B1A-426E58AF1AD3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6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938968B8-8AB8-4E16-9A6A-78C79049A3CA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0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2790F4AD-BECB-4C61-B9B8-C1882865EF90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00" y="1604520"/>
            <a:ext cx="5354303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868" y="1604520"/>
            <a:ext cx="5354303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12DA61EF-21FF-41F7-96B7-01DF1C904F20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3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819838CA-63E0-42A9-98AB-3EFD5398A32F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5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01" y="273600"/>
            <a:ext cx="10972091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05DE823D-52D7-4D30-AD60-8CEF94071B22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2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868" y="1604520"/>
            <a:ext cx="5354303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00" y="368208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16394E40-CCA7-4422-9428-53B9748E002D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55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00" y="1604520"/>
            <a:ext cx="5354303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868" y="368208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DFE99CA2-61D6-401F-BE99-C8D04D69EFE7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41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01" y="3682080"/>
            <a:ext cx="10972091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73E19855-34D5-49B5-BBEB-A4A48898C70E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68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01" y="1604520"/>
            <a:ext cx="10972091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01" y="3682080"/>
            <a:ext cx="10972091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DFF28FAB-87DD-455E-B4FD-ECAD20596392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9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00" y="368208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868" y="3682080"/>
            <a:ext cx="5354303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D647730D-D720-4D87-8021-567AF036E39F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56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01" y="1604520"/>
            <a:ext cx="35329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437" y="1604520"/>
            <a:ext cx="35329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474" y="1604520"/>
            <a:ext cx="35329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01" y="3682080"/>
            <a:ext cx="35329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437" y="3682080"/>
            <a:ext cx="35329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474" y="3682080"/>
            <a:ext cx="35329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defTabSz="914309"/>
            <a:r>
              <a:rPr lang="en-IN"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defTabSz="914309"/>
            <a:fld id="{3934436E-CF1C-4CF8-8F5E-A7869C1BCAC8}" type="slidenum">
              <a:rPr lang="en-IN" smtClean="0"/>
              <a:pPr defTabSz="914309"/>
              <a:t>‹#›</a:t>
            </a:fld>
            <a:endParaRPr lang="en-IN"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defTabSz="914309"/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1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1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1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8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363F-5339-4107-90AF-B0FF7F5D4971}" type="datetimeFigureOut">
              <a:rPr lang="en-IN" smtClean="0"/>
              <a:pPr/>
              <a:t>18-01-2025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652C-7E1D-49A9-A6B8-125BC274C3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62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F363F-5339-4107-90AF-B0FF7F5D497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18-01-2025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3652C-7E1D-49A9-A6B8-125BC274C31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56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pic>
        <p:nvPicPr>
          <p:cNvPr id="4" name="Picture 3" descr="isro_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02830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3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/>
          <p:nvPr/>
        </p:nvPicPr>
        <p:blipFill>
          <a:blip r:embed="rId14"/>
          <a:stretch/>
        </p:blipFill>
        <p:spPr>
          <a:xfrm>
            <a:off x="25917" y="27720"/>
            <a:ext cx="1387259" cy="109404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F:\July2020_lockdown_work\Anand\From_arhant_system\HEL1OS_CDR_Document\CDR_presentation\URSC.png"/>
          <p:cNvPicPr/>
          <p:nvPr/>
        </p:nvPicPr>
        <p:blipFill>
          <a:blip r:embed="rId15"/>
          <a:srcRect l="12255" t="16236" r="14822" b="15057"/>
          <a:stretch/>
        </p:blipFill>
        <p:spPr>
          <a:xfrm>
            <a:off x="10633735" y="23760"/>
            <a:ext cx="1438013" cy="765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1011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IN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1371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Click to edit the outline text format</a:t>
            </a:r>
          </a:p>
          <a:p>
            <a:pPr marL="863914" lvl="1" indent="-323968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Second Outline Level</a:t>
            </a:r>
          </a:p>
          <a:p>
            <a:pPr marL="1295870" lvl="2" indent="-287971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7827" lvl="3" indent="-215978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Fourth Outline Level</a:t>
            </a:r>
          </a:p>
          <a:p>
            <a:pPr marL="2159784" lvl="4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Fifth Outline Level</a:t>
            </a:r>
          </a:p>
          <a:p>
            <a:pPr marL="2591741" lvl="5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Sixth Outline Level</a:t>
            </a:r>
          </a:p>
          <a:p>
            <a:pPr marL="3023698" lvl="6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037954" y="6356520"/>
            <a:ext cx="4113544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IN" sz="1400" b="0" strike="noStrike" spc="-1">
                <a:latin typeface="Times New Roman"/>
              </a:defRPr>
            </a:lvl1pPr>
          </a:lstStyle>
          <a:p>
            <a:pPr defTabSz="914309"/>
            <a:r>
              <a:rPr lang="en-IN">
                <a:solidFill>
                  <a:prstClr val="black"/>
                </a:solidFill>
              </a:rPr>
              <a:t>&lt;footer&gt;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8610078" y="6356520"/>
            <a:ext cx="2742123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IN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defTabSz="914309"/>
            <a:fld id="{6AD6073E-C6B7-4C6B-A932-BAA5608548A7}" type="slidenum">
              <a:rPr lang="en-IN" smtClean="0"/>
              <a:pPr defTabSz="914309"/>
              <a:t>‹#›</a:t>
            </a:fld>
            <a:endParaRPr lang="en-IN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>
          <a:xfrm>
            <a:off x="837971" y="6356520"/>
            <a:ext cx="2742123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IN" sz="1400" b="0" strike="noStrike" spc="-1">
                <a:latin typeface="Times New Roman"/>
              </a:defRPr>
            </a:lvl1pPr>
          </a:lstStyle>
          <a:p>
            <a:pPr defTabSz="914309"/>
            <a:r>
              <a:rPr lang="en-IN">
                <a:solidFill>
                  <a:prstClr val="black"/>
                </a:solidFill>
              </a:rPr>
              <a:t>&lt;date/time&gt;</a:t>
            </a:r>
          </a:p>
        </p:txBody>
      </p:sp>
    </p:spTree>
    <p:extLst>
      <p:ext uri="{BB962C8B-B14F-4D97-AF65-F5344CB8AC3E}">
        <p14:creationId xmlns:p14="http://schemas.microsoft.com/office/powerpoint/2010/main" val="272418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57" indent="-323968" algn="l" defTabSz="914309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/>
          <p:nvPr/>
        </p:nvPicPr>
        <p:blipFill>
          <a:blip r:embed="rId2" cstate="print"/>
          <a:srcRect l="905" t="1317" r="1396" b="658"/>
          <a:stretch>
            <a:fillRect/>
          </a:stretch>
        </p:blipFill>
        <p:spPr>
          <a:xfrm>
            <a:off x="1714499" y="871538"/>
            <a:ext cx="8949577" cy="556314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 rot="16200000">
            <a:off x="10378939" y="5044940"/>
            <a:ext cx="3271838" cy="354282"/>
          </a:xfrm>
          <a:prstGeom prst="rect">
            <a:avLst/>
          </a:prstGeom>
          <a:noFill/>
        </p:spPr>
        <p:txBody>
          <a:bodyPr wrap="square" lIns="76535" tIns="38268" rIns="76535" bIns="38268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Courtesy: Nunez et al., 2016</a:t>
            </a:r>
          </a:p>
        </p:txBody>
      </p:sp>
      <p:pic>
        <p:nvPicPr>
          <p:cNvPr id="8" name="Google Shape;89;p1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496050" y="5735638"/>
            <a:ext cx="355600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stomShape 1"/>
          <p:cNvSpPr/>
          <p:nvPr/>
        </p:nvSpPr>
        <p:spPr>
          <a:xfrm>
            <a:off x="36576" y="5251328"/>
            <a:ext cx="5322409" cy="158616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3200" b="1" dirty="0">
                <a:solidFill>
                  <a:srgbClr val="FFFFFF"/>
                </a:solidFill>
                <a:latin typeface="Arial"/>
                <a:ea typeface="DejaVu Sans"/>
              </a:rPr>
              <a:t>K. Sankarasubramanian,</a:t>
            </a:r>
          </a:p>
          <a:p>
            <a:pPr>
              <a:lnSpc>
                <a:spcPct val="100000"/>
              </a:lnSpc>
            </a:pPr>
            <a:r>
              <a:rPr lang="en-IN" sz="3200" b="1" dirty="0">
                <a:solidFill>
                  <a:srgbClr val="FFFFFF"/>
                </a:solidFill>
                <a:latin typeface="Arial"/>
                <a:ea typeface="DejaVu Sans"/>
              </a:rPr>
              <a:t>URSC/ISRO</a:t>
            </a:r>
          </a:p>
          <a:p>
            <a:pPr>
              <a:lnSpc>
                <a:spcPct val="100000"/>
              </a:lnSpc>
            </a:pPr>
            <a:r>
              <a:rPr lang="en-IN" sz="3200" b="1" dirty="0">
                <a:solidFill>
                  <a:srgbClr val="FFFFFF"/>
                </a:solidFill>
                <a:latin typeface="Arial"/>
                <a:ea typeface="DejaVu Sans"/>
              </a:rPr>
              <a:t>sankark@ursc.gov.in</a:t>
            </a:r>
            <a:endParaRPr lang="en-IN" sz="3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169895" y="78458"/>
            <a:ext cx="10434918" cy="1586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IN" sz="4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442" y="121055"/>
            <a:ext cx="2714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4000" b="1" dirty="0">
                <a:solidFill>
                  <a:srgbClr val="FFFF00"/>
                </a:solidFill>
                <a:latin typeface="Arial"/>
                <a:ea typeface="DejaVu Sans"/>
              </a:rPr>
              <a:t>Aditya-L1</a:t>
            </a:r>
            <a:endParaRPr lang="en-IN" sz="4000" b="1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75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F0EE8-53A3-25E3-C01A-3A8B056C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1460A-7F01-5EB0-27CB-444C3FE54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4" y="1365048"/>
            <a:ext cx="10258816" cy="538252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4DAFA-1587-B6BF-B9FF-B6D60E067928}"/>
              </a:ext>
            </a:extLst>
          </p:cNvPr>
          <p:cNvSpPr txBox="1"/>
          <p:nvPr/>
        </p:nvSpPr>
        <p:spPr>
          <a:xfrm>
            <a:off x="1030822" y="256032"/>
            <a:ext cx="1001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/>
              </a:rPr>
              <a:t>Uninterrupted Flare Observations</a:t>
            </a:r>
            <a:endParaRPr lang="en-IN" sz="4800" b="1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61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8207E4-39F2-0DA5-F88C-5F9C3AEE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27A632-1B9F-23F2-59F8-9C203CFAFD1A}"/>
              </a:ext>
            </a:extLst>
          </p:cNvPr>
          <p:cNvSpPr txBox="1"/>
          <p:nvPr/>
        </p:nvSpPr>
        <p:spPr>
          <a:xfrm>
            <a:off x="2262214" y="146304"/>
            <a:ext cx="7513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/>
              </a:rPr>
              <a:t>Solar Flare X-ray Spectra</a:t>
            </a:r>
            <a:endParaRPr lang="en-IN" sz="4800" b="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054DEF9-9143-2309-EEE5-5D46C8A4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6" y="1269511"/>
            <a:ext cx="7334980" cy="538395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4D2D14-5308-E2F6-4EA2-8BE04D90EB3F}"/>
              </a:ext>
            </a:extLst>
          </p:cNvPr>
          <p:cNvSpPr txBox="1"/>
          <p:nvPr/>
        </p:nvSpPr>
        <p:spPr>
          <a:xfrm>
            <a:off x="8546593" y="2657856"/>
            <a:ext cx="30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/>
              </a:rPr>
              <a:t>A unique combination of experiment for uninterrupted Solar Flare studies</a:t>
            </a:r>
            <a:endParaRPr lang="en-IN" sz="2400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12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1: Proton (lower) and alpha (upper) lines are seen from the THA-1 and 2 SWIS observations. The prominent change in the flux is noticed as the signature of this solar eruptive event. The upper and lower panels represent the observations from THA-1 and THA-2 of the SWIS. The colour bar represents the raw counts, in log scale.">
            <a:extLst>
              <a:ext uri="{FF2B5EF4-FFF2-40B4-BE49-F238E27FC236}">
                <a16:creationId xmlns:a16="http://schemas.microsoft.com/office/drawing/2014/main" id="{6AE6939A-EA61-4062-9823-0D936518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" y="44768"/>
            <a:ext cx="4981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8025A-8D08-AF45-DF33-F82C401211BD}"/>
              </a:ext>
            </a:extLst>
          </p:cNvPr>
          <p:cNvSpPr txBox="1"/>
          <p:nvPr/>
        </p:nvSpPr>
        <p:spPr>
          <a:xfrm>
            <a:off x="5266944" y="4401312"/>
            <a:ext cx="6622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In-situ Experiments: May 11</a:t>
            </a:r>
            <a:r>
              <a:rPr lang="en-US" sz="3200" baseline="30000" dirty="0"/>
              <a:t>th</a:t>
            </a:r>
            <a:r>
              <a:rPr lang="en-US" sz="3200" dirty="0"/>
              <a:t> Event</a:t>
            </a:r>
            <a:endParaRPr lang="en-IN" sz="3200" dirty="0"/>
          </a:p>
        </p:txBody>
      </p:sp>
      <p:pic>
        <p:nvPicPr>
          <p:cNvPr id="3076" name="Picture 4" descr="Figure 2: Rise in the ion flux as observed by the STEPS. Each of the curve corresponds to specific energy bands.">
            <a:extLst>
              <a:ext uri="{FF2B5EF4-FFF2-40B4-BE49-F238E27FC236}">
                <a16:creationId xmlns:a16="http://schemas.microsoft.com/office/drawing/2014/main" id="{BB4EFE78-D880-2652-F329-72F2BC53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17" y="70911"/>
            <a:ext cx="7098287" cy="42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gure 5: The measurements with the MAG payload has captured the perturbations in the Interplanetary Magnetic Field (IMF) caused by the solar eruptions.">
            <a:extLst>
              <a:ext uri="{FF2B5EF4-FFF2-40B4-BE49-F238E27FC236}">
                <a16:creationId xmlns:a16="http://schemas.microsoft.com/office/drawing/2014/main" id="{306ECEBE-5F7E-18CD-3C32-B9A12BF4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" y="2900449"/>
            <a:ext cx="5247409" cy="39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5226B2C-280A-38F2-F6DB-D4F41E353F6F}"/>
              </a:ext>
            </a:extLst>
          </p:cNvPr>
          <p:cNvSpPr txBox="1">
            <a:spLocks noChangeArrowheads="1"/>
          </p:cNvSpPr>
          <p:nvPr/>
        </p:nvSpPr>
        <p:spPr>
          <a:xfrm>
            <a:off x="6274953" y="5200602"/>
            <a:ext cx="4851775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Capability – Directional Measurement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Along with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204025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FA4A0A6-F23D-8F03-43B0-9371607ED55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52400"/>
            <a:ext cx="1043940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Science Uniqueness of Aditya-L1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A1288-318C-5BC1-4DFE-BDFD790B337D}"/>
              </a:ext>
            </a:extLst>
          </p:cNvPr>
          <p:cNvSpPr txBox="1"/>
          <p:nvPr/>
        </p:nvSpPr>
        <p:spPr>
          <a:xfrm>
            <a:off x="152400" y="1481948"/>
            <a:ext cx="1188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CME dynamics close to the disk (1.05Rsun) providing information in the acceleration regime which is not observed consistently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Spatially resolved solar disk observations in the near UV providing information on the radiation output from different structures 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On-board intelligence for Flares - optimized observations and data volume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Flare observations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 all flares observed without break or sensitivity change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Solar wind electrons, protons, and alpha particles fluxes with direction information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C0805-6CAC-D487-AFC6-22B3C62CFC1B}"/>
              </a:ext>
            </a:extLst>
          </p:cNvPr>
          <p:cNvSpPr txBox="1"/>
          <p:nvPr/>
        </p:nvSpPr>
        <p:spPr>
          <a:xfrm>
            <a:off x="4742688" y="6324446"/>
            <a:ext cx="735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Aditya-L1 Topical Collection: Solar Physics, 2025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13ED9-B5EE-0038-8AE1-20A5151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CC0A277A-5BBA-CFD0-1E09-C7E70142EEE9}"/>
              </a:ext>
            </a:extLst>
          </p:cNvPr>
          <p:cNvSpPr txBox="1">
            <a:spLocks noChangeArrowheads="1"/>
          </p:cNvSpPr>
          <p:nvPr/>
        </p:nvSpPr>
        <p:spPr>
          <a:xfrm>
            <a:off x="1412748" y="213360"/>
            <a:ext cx="9317736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&amp; Achievable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Science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DFAC14-0D2B-D677-8754-BA130802530B}"/>
              </a:ext>
            </a:extLst>
          </p:cNvPr>
          <p:cNvSpPr txBox="1"/>
          <p:nvPr/>
        </p:nvSpPr>
        <p:spPr>
          <a:xfrm>
            <a:off x="152400" y="1457564"/>
            <a:ext cx="118872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Address plasma diagnostics of large and small-scale structures in the corona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Address origin and dynamics of CME's and Flares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drivers for space weather models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Explore Coronal magnetic topology &amp; Active region Coronal magnetic fields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Coronal Abundance studies &amp; FIP variations during solar flares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Prominence Studies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itchFamily="2" charset="2"/>
              </a:rPr>
              <a:t> Quiescent and eruptive prominences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Measure and monitor the spatially resolved solar spectral irradiance in the Near UV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Study the directional and energy anisotropy of solar wind using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itchFamily="2" charset="2"/>
              </a:rPr>
              <a:t>Multi-direction observations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itchFamily="2" charset="2"/>
              </a:rPr>
              <a:t> Origin of supra-thermal and energetic particles  isolate the flare related accelerated energetic particles to that of CME shock related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9F2C1-52C5-B664-3A08-BAEBB645C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1ADEF-CA58-7A2F-68BF-2474BB08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8089" r="16800" b="26933"/>
          <a:stretch/>
        </p:blipFill>
        <p:spPr>
          <a:xfrm>
            <a:off x="238828" y="2560320"/>
            <a:ext cx="11738727" cy="4230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6DA90-7A45-F44E-9BF6-74FFD616C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t="35022" r="23300" b="31022"/>
          <a:stretch/>
        </p:blipFill>
        <p:spPr>
          <a:xfrm>
            <a:off x="2657855" y="182880"/>
            <a:ext cx="6876288" cy="23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49D688-C417-9521-B1C5-B3A3BB6C9A9F}"/>
              </a:ext>
            </a:extLst>
          </p:cNvPr>
          <p:cNvSpPr txBox="1"/>
          <p:nvPr/>
        </p:nvSpPr>
        <p:spPr>
          <a:xfrm>
            <a:off x="-88929" y="1297200"/>
            <a:ext cx="64288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2025 will add new solar &amp;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eliophysics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missions</a:t>
            </a:r>
          </a:p>
          <a:p>
            <a:pPr marL="118872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Proba-3, PUNCH, IMAP, and SWFO-L1</a:t>
            </a:r>
          </a:p>
          <a:p>
            <a:pPr marL="7315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Joint Observation Campaign  – SO, SPP, Proba-3, PUNCH, CCOR, IMAP, and SWFO-L1</a:t>
            </a:r>
          </a:p>
          <a:p>
            <a:pPr marL="7315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It’s an exciting time to be a Solar and/or Helio-physicist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027D91-67DD-A08A-226C-DF211D1F374E}"/>
              </a:ext>
            </a:extLst>
          </p:cNvPr>
          <p:cNvGrpSpPr/>
          <p:nvPr/>
        </p:nvGrpSpPr>
        <p:grpSpPr>
          <a:xfrm>
            <a:off x="6388608" y="1066800"/>
            <a:ext cx="5638800" cy="5486400"/>
            <a:chOff x="2886903" y="1303778"/>
            <a:chExt cx="5525542" cy="5486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18DEB6-EA56-AEAC-9B69-1FEAE51D8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903" y="1303778"/>
              <a:ext cx="5525542" cy="5486400"/>
            </a:xfrm>
            <a:prstGeom prst="rect">
              <a:avLst/>
            </a:prstGeom>
          </p:spPr>
        </p:pic>
        <p:pic>
          <p:nvPicPr>
            <p:cNvPr id="7" name="Google Shape;85;p13">
              <a:extLst>
                <a:ext uri="{FF2B5EF4-FFF2-40B4-BE49-F238E27FC236}">
                  <a16:creationId xmlns:a16="http://schemas.microsoft.com/office/drawing/2014/main" id="{4B65EF7F-84FA-DD4F-9360-43E6B06FA7A7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 rot="10800000">
              <a:off x="5458690" y="3820237"/>
              <a:ext cx="408710" cy="474674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3C9739-D419-45AD-420B-441EF7E721A2}"/>
                </a:ext>
              </a:extLst>
            </p:cNvPr>
            <p:cNvSpPr/>
            <p:nvPr/>
          </p:nvSpPr>
          <p:spPr>
            <a:xfrm>
              <a:off x="5110081" y="3480798"/>
              <a:ext cx="1124463" cy="113133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4453B70-48AE-B965-28BF-E28BE2CA415B}"/>
                </a:ext>
              </a:extLst>
            </p:cNvPr>
            <p:cNvSpPr/>
            <p:nvPr/>
          </p:nvSpPr>
          <p:spPr>
            <a:xfrm>
              <a:off x="3886200" y="2362200"/>
              <a:ext cx="3657600" cy="3200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542E7F-8AF0-74A5-D220-945248A353D9}"/>
                </a:ext>
              </a:extLst>
            </p:cNvPr>
            <p:cNvSpPr txBox="1"/>
            <p:nvPr/>
          </p:nvSpPr>
          <p:spPr>
            <a:xfrm>
              <a:off x="5110081" y="17526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PUNCH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FBAEF8-01A6-ACF8-871C-2CE5CBABACDA}"/>
                </a:ext>
              </a:extLst>
            </p:cNvPr>
            <p:cNvSpPr txBox="1"/>
            <p:nvPr/>
          </p:nvSpPr>
          <p:spPr>
            <a:xfrm>
              <a:off x="5212298" y="259478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CCOR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282FDD-C9C1-648C-6814-84829C61C599}"/>
                </a:ext>
              </a:extLst>
            </p:cNvPr>
            <p:cNvSpPr txBox="1"/>
            <p:nvPr/>
          </p:nvSpPr>
          <p:spPr>
            <a:xfrm>
              <a:off x="5081075" y="3450905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Aditya-L1</a:t>
              </a: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0131F3A6-9D6C-D40C-BD07-4F941CEFCB6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52400"/>
            <a:ext cx="1043940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Synergy with Other Observatories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20B94-FB8D-7F09-DED8-A3CDAD3247B2}"/>
              </a:ext>
            </a:extLst>
          </p:cNvPr>
          <p:cNvSpPr txBox="1"/>
          <p:nvPr/>
        </p:nvSpPr>
        <p:spPr>
          <a:xfrm>
            <a:off x="60960" y="6059269"/>
            <a:ext cx="651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10% of Aditya-L1 observatory time will be available for Multi-observatory proposal</a:t>
            </a:r>
            <a:endParaRPr lang="en-IN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4991E-3FCA-321B-3DCC-C2C7C134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DD943900-639F-35CC-6D8F-DB9E90FE5933}"/>
              </a:ext>
            </a:extLst>
          </p:cNvPr>
          <p:cNvSpPr/>
          <p:nvPr/>
        </p:nvSpPr>
        <p:spPr>
          <a:xfrm>
            <a:off x="1169895" y="78458"/>
            <a:ext cx="10434918" cy="1586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IN" sz="4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1B4EDB-F2B2-080A-6086-8B53F348E9DC}"/>
              </a:ext>
            </a:extLst>
          </p:cNvPr>
          <p:cNvSpPr/>
          <p:nvPr/>
        </p:nvSpPr>
        <p:spPr>
          <a:xfrm>
            <a:off x="4466442" y="121055"/>
            <a:ext cx="2714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4000" b="1" dirty="0">
                <a:solidFill>
                  <a:srgbClr val="FFFF00"/>
                </a:solidFill>
                <a:latin typeface="Arial"/>
                <a:ea typeface="DejaVu Sans"/>
              </a:rPr>
              <a:t>Aditya-L1</a:t>
            </a:r>
            <a:endParaRPr lang="en-IN" sz="4000" b="1" dirty="0">
              <a:solidFill>
                <a:srgbClr val="FFFF00"/>
              </a:solidFill>
              <a:latin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5C5243-BB42-D57C-BC0A-88DC86A83F84}"/>
              </a:ext>
            </a:extLst>
          </p:cNvPr>
          <p:cNvGrpSpPr/>
          <p:nvPr/>
        </p:nvGrpSpPr>
        <p:grpSpPr>
          <a:xfrm>
            <a:off x="516383" y="1104660"/>
            <a:ext cx="10885545" cy="5528688"/>
            <a:chOff x="28703" y="1190004"/>
            <a:chExt cx="10885545" cy="55286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6B17F8-2CDB-EEDD-35B1-FDC6F8D834D0}"/>
                </a:ext>
              </a:extLst>
            </p:cNvPr>
            <p:cNvGrpSpPr/>
            <p:nvPr/>
          </p:nvGrpSpPr>
          <p:grpSpPr>
            <a:xfrm>
              <a:off x="28703" y="1190004"/>
              <a:ext cx="10885545" cy="5528688"/>
              <a:chOff x="1282948" y="1345386"/>
              <a:chExt cx="8553275" cy="4280995"/>
            </a:xfrm>
            <a:solidFill>
              <a:schemeClr val="bg1"/>
            </a:solidFill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0827366-D14F-8DFF-E2ED-715797DF2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908" y="1430843"/>
                <a:ext cx="2930322" cy="3557304"/>
              </a:xfrm>
              <a:prstGeom prst="rect">
                <a:avLst/>
              </a:prstGeom>
              <a:grpFill/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8BB6C12-FBE0-94AE-CE92-67B6E86C2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834" y="1345386"/>
                <a:ext cx="3137245" cy="3708935"/>
              </a:xfrm>
              <a:prstGeom prst="rect">
                <a:avLst/>
              </a:prstGeom>
              <a:grpFill/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37F4D08-FFDD-2099-6356-E4819CC0B013}"/>
                  </a:ext>
                </a:extLst>
              </p:cNvPr>
              <p:cNvGrpSpPr/>
              <p:nvPr/>
            </p:nvGrpSpPr>
            <p:grpSpPr>
              <a:xfrm>
                <a:off x="1282948" y="1381987"/>
                <a:ext cx="8553275" cy="4244394"/>
                <a:chOff x="-1988345" y="1088305"/>
                <a:chExt cx="12702761" cy="5546722"/>
              </a:xfrm>
              <a:grpFill/>
            </p:grpSpPr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0BFEADE9-CBE9-E67D-7439-3A5E542C54C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251305" y="1369063"/>
                  <a:ext cx="908591" cy="490543"/>
                </a:xfrm>
                <a:prstGeom prst="straightConnector1">
                  <a:avLst/>
                </a:prstGeom>
                <a:grpFill/>
                <a:ln w="25400" algn="ctr">
                  <a:solidFill>
                    <a:srgbClr val="C00000"/>
                  </a:solidFill>
                  <a:miter lim="800000"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16F7DCCE-30D9-B561-2F78-0CE01CDB481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558989" y="2214983"/>
                  <a:ext cx="1040601" cy="47955"/>
                </a:xfrm>
                <a:prstGeom prst="straightConnector1">
                  <a:avLst/>
                </a:prstGeom>
                <a:grpFill/>
                <a:ln w="25400" algn="ctr">
                  <a:solidFill>
                    <a:srgbClr val="C00000"/>
                  </a:solidFill>
                  <a:miter lim="800000"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" name="TextBox 141">
                  <a:extLst>
                    <a:ext uri="{FF2B5EF4-FFF2-40B4-BE49-F238E27FC236}">
                      <a16:creationId xmlns:a16="http://schemas.microsoft.com/office/drawing/2014/main" id="{AFF130B7-C1DF-B06D-C789-6835A29170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6162" y="5351234"/>
                  <a:ext cx="1823733" cy="55517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Times New Roman" panose="02020603050405020304" pitchFamily="18" charset="0"/>
                      <a:cs typeface="+mn-cs"/>
                    </a:rPr>
                    <a:t>STEPS-2(B)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dirty="0">
                      <a:solidFill>
                        <a:srgbClr val="00B0F0"/>
                      </a:solidFill>
                      <a:latin typeface="Bookman Old Style" panose="02050604050505020204" pitchFamily="18" charset="0"/>
                      <a:ea typeface="Times New Roman" panose="02020603050405020304" pitchFamily="18" charset="0"/>
                    </a:rPr>
                    <a:t>(PRL)</a:t>
                  </a:r>
                  <a:endParaRPr kumimoji="0" lang="en-I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9E09BC6B-E077-7308-FB37-4151EAA68BC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8278333" y="4666594"/>
                  <a:ext cx="127378" cy="786784"/>
                </a:xfrm>
                <a:prstGeom prst="straightConnector1">
                  <a:avLst/>
                </a:prstGeom>
                <a:grpFill/>
                <a:ln w="25400" algn="ctr">
                  <a:solidFill>
                    <a:srgbClr val="C00000"/>
                  </a:solidFill>
                  <a:miter lim="800000"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" name="TextBox 141">
                  <a:extLst>
                    <a:ext uri="{FF2B5EF4-FFF2-40B4-BE49-F238E27FC236}">
                      <a16:creationId xmlns:a16="http://schemas.microsoft.com/office/drawing/2014/main" id="{19E344BE-E5C1-8C2C-BAA4-F01531E44E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51264" y="1088305"/>
                  <a:ext cx="1172845" cy="45656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Times New Roman" panose="02020603050405020304" pitchFamily="18" charset="0"/>
                    </a:rPr>
                    <a:t>SWIS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dirty="0">
                      <a:solidFill>
                        <a:srgbClr val="00B0F0"/>
                      </a:solidFill>
                      <a:latin typeface="Bookman Old Style" panose="02050604050505020204" pitchFamily="18" charset="0"/>
                      <a:ea typeface="Times New Roman" panose="02020603050405020304" pitchFamily="18" charset="0"/>
                    </a:rPr>
                    <a:t>(PRL)</a:t>
                  </a:r>
                  <a:endParaRPr kumimoji="0" lang="en-I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008EB02-32CC-4411-9A93-827C58AF370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439183" y="1572541"/>
                  <a:ext cx="948570" cy="22225"/>
                </a:xfrm>
                <a:prstGeom prst="straightConnector1">
                  <a:avLst/>
                </a:prstGeom>
                <a:grpFill/>
                <a:ln w="25400" algn="ctr">
                  <a:solidFill>
                    <a:srgbClr val="C00000"/>
                  </a:solidFill>
                  <a:miter lim="800000"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65DEDC23-72F5-C815-95E7-07848F11CF82}"/>
                    </a:ext>
                  </a:extLst>
                </p:cNvPr>
                <p:cNvCxnSpPr>
                  <a:cxnSpLocks noChangeShapeType="1"/>
                  <a:endCxn id="30" idx="0"/>
                </p:cNvCxnSpPr>
                <p:nvPr/>
              </p:nvCxnSpPr>
              <p:spPr bwMode="auto">
                <a:xfrm flipH="1">
                  <a:off x="5256476" y="2623731"/>
                  <a:ext cx="803275" cy="322536"/>
                </a:xfrm>
                <a:prstGeom prst="straightConnector1">
                  <a:avLst/>
                </a:prstGeom>
                <a:grpFill/>
                <a:ln w="25400" algn="ctr">
                  <a:solidFill>
                    <a:srgbClr val="C00000"/>
                  </a:solidFill>
                  <a:miter lim="800000"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" name="TextBox 141">
                  <a:extLst>
                    <a:ext uri="{FF2B5EF4-FFF2-40B4-BE49-F238E27FC236}">
                      <a16:creationId xmlns:a16="http://schemas.microsoft.com/office/drawing/2014/main" id="{DC20BDEA-D2A9-942E-6C6E-FFE5A76CDD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28846" y="5038959"/>
                  <a:ext cx="1785570" cy="462647"/>
                </a:xfrm>
                <a:prstGeom prst="rect">
                  <a:avLst/>
                </a:prstGeom>
                <a:grpFill/>
                <a:ln w="25400" algn="ctr">
                  <a:solidFill>
                    <a:sysClr val="window" lastClr="FFFFFF"/>
                  </a:solidFill>
                  <a:miter lim="800000"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Times New Roman" panose="02020603050405020304" pitchFamily="18" charset="0"/>
                      <a:cs typeface="+mn-cs"/>
                    </a:rPr>
                    <a:t>STEPS-2(A)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dirty="0">
                      <a:solidFill>
                        <a:srgbClr val="00B0F0"/>
                      </a:solidFill>
                      <a:latin typeface="Bookman Old Style" panose="02050604050505020204" pitchFamily="18" charset="0"/>
                      <a:ea typeface="Times New Roman" panose="02020603050405020304" pitchFamily="18" charset="0"/>
                    </a:rPr>
                    <a:t>(PRL)</a:t>
                  </a:r>
                  <a:endParaRPr kumimoji="0" lang="en-I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52D9E55-2923-D008-E92C-A268EE22CE7A}"/>
                    </a:ext>
                  </a:extLst>
                </p:cNvPr>
                <p:cNvGrpSpPr/>
                <p:nvPr/>
              </p:nvGrpSpPr>
              <p:grpSpPr>
                <a:xfrm>
                  <a:off x="-1988345" y="1121850"/>
                  <a:ext cx="11504169" cy="5513177"/>
                  <a:chOff x="-1988347" y="1121850"/>
                  <a:chExt cx="11504175" cy="5513178"/>
                </a:xfrm>
                <a:grpFill/>
              </p:grpSpPr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4DF56C53-4027-A838-AD12-3854E727DCA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03714" y="4233896"/>
                    <a:ext cx="1163022" cy="1331127"/>
                  </a:xfrm>
                  <a:prstGeom prst="straightConnector1">
                    <a:avLst/>
                  </a:prstGeom>
                  <a:grpFill/>
                  <a:ln w="25400" algn="ctr">
                    <a:solidFill>
                      <a:srgbClr val="C00000"/>
                    </a:solidFill>
                    <a:miter lim="800000"/>
                    <a:headEnd type="oval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8F76A977-FD48-7668-0274-BB3DDFE0DE5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440919" y="4884739"/>
                    <a:ext cx="694105" cy="680286"/>
                  </a:xfrm>
                  <a:prstGeom prst="straightConnector1">
                    <a:avLst/>
                  </a:prstGeom>
                  <a:grpFill/>
                  <a:ln w="25400" algn="ctr">
                    <a:solidFill>
                      <a:srgbClr val="C00000"/>
                    </a:solidFill>
                    <a:miter lim="800000"/>
                    <a:headEnd type="oval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CC616016-74E3-F036-B53A-0C494529A9B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59277" y="2648427"/>
                    <a:ext cx="681641" cy="282135"/>
                  </a:xfrm>
                  <a:prstGeom prst="straightConnector1">
                    <a:avLst/>
                  </a:prstGeom>
                  <a:grpFill/>
                  <a:ln w="25400" algn="ctr">
                    <a:solidFill>
                      <a:srgbClr val="C00000"/>
                    </a:solidFill>
                    <a:miter lim="800000"/>
                    <a:headEnd type="oval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29D86A06-04DD-EDFD-56BD-6C906996382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704315" y="4659449"/>
                    <a:ext cx="811513" cy="489207"/>
                  </a:xfrm>
                  <a:prstGeom prst="straightConnector1">
                    <a:avLst/>
                  </a:prstGeom>
                  <a:grpFill/>
                  <a:ln w="25400" algn="ctr">
                    <a:solidFill>
                      <a:srgbClr val="C00000"/>
                    </a:solidFill>
                    <a:miter lim="800000"/>
                    <a:headEnd type="oval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6" name="TextBox 177">
                    <a:extLst>
                      <a:ext uri="{FF2B5EF4-FFF2-40B4-BE49-F238E27FC236}">
                        <a16:creationId xmlns:a16="http://schemas.microsoft.com/office/drawing/2014/main" id="{9F917072-6FC0-6DFD-48B4-737533B4D7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9524" y="1121850"/>
                    <a:ext cx="962934" cy="46264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+mn-cs"/>
                      </a:rPr>
                      <a:t>VELC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dirty="0">
                        <a:solidFill>
                          <a:srgbClr val="00B0F0"/>
                        </a:solidFill>
                        <a:latin typeface="Bookman Old Style" panose="02050604050505020204" pitchFamily="18" charset="0"/>
                        <a:ea typeface="Times New Roman" panose="02020603050405020304" pitchFamily="18" charset="0"/>
                      </a:rPr>
                      <a:t>(IIA)</a:t>
                    </a:r>
                    <a:endParaRPr kumimoji="0" lang="en-IN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+mn-cs"/>
                    </a:endParaRPr>
                  </a:p>
                </p:txBody>
              </p:sp>
              <p:sp>
                <p:nvSpPr>
                  <p:cNvPr id="27" name="TextBox 141">
                    <a:extLst>
                      <a:ext uri="{FF2B5EF4-FFF2-40B4-BE49-F238E27FC236}">
                        <a16:creationId xmlns:a16="http://schemas.microsoft.com/office/drawing/2014/main" id="{4F9DFF77-3E67-42B1-00FC-15272BA6F7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52784" y="2378437"/>
                    <a:ext cx="1444837" cy="46264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+mn-cs"/>
                      </a:rPr>
                      <a:t>HEL1OS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dirty="0">
                        <a:solidFill>
                          <a:srgbClr val="00B0F0"/>
                        </a:solidFill>
                        <a:latin typeface="Bookman Old Style" panose="02050604050505020204" pitchFamily="18" charset="0"/>
                        <a:ea typeface="Times New Roman" panose="02020603050405020304" pitchFamily="18" charset="0"/>
                      </a:rPr>
                      <a:t>(URSC)</a:t>
                    </a:r>
                    <a:endParaRPr kumimoji="0" lang="en-IN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+mn-cs"/>
                    </a:endParaRPr>
                  </a:p>
                </p:txBody>
              </p:sp>
              <p:sp>
                <p:nvSpPr>
                  <p:cNvPr id="28" name="TextBox 141">
                    <a:extLst>
                      <a:ext uri="{FF2B5EF4-FFF2-40B4-BE49-F238E27FC236}">
                        <a16:creationId xmlns:a16="http://schemas.microsoft.com/office/drawing/2014/main" id="{36624782-8005-4BCD-47CC-80BFC15A4D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849" y="5356138"/>
                    <a:ext cx="2240804" cy="26935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+mn-cs"/>
                      </a:rPr>
                      <a:t>MAGNETOMETER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dirty="0">
                        <a:solidFill>
                          <a:srgbClr val="00B0F0"/>
                        </a:solidFill>
                        <a:latin typeface="Bookman Old Style" panose="02050604050505020204" pitchFamily="18" charset="0"/>
                        <a:ea typeface="Times New Roman" panose="02020603050405020304" pitchFamily="18" charset="0"/>
                      </a:rPr>
                      <a:t>(URSC)</a:t>
                    </a:r>
                    <a:endParaRPr kumimoji="0" lang="en-IN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+mn-cs"/>
                    </a:endParaRPr>
                  </a:p>
                </p:txBody>
              </p:sp>
              <p:sp>
                <p:nvSpPr>
                  <p:cNvPr id="29" name="TextBox 141">
                    <a:extLst>
                      <a:ext uri="{FF2B5EF4-FFF2-40B4-BE49-F238E27FC236}">
                        <a16:creationId xmlns:a16="http://schemas.microsoft.com/office/drawing/2014/main" id="{38C5B97D-9502-4E12-490A-70D2EB2BB6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6869" y="1704906"/>
                    <a:ext cx="1067049" cy="46264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+mn-cs"/>
                      </a:rPr>
                      <a:t>SUIT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dirty="0">
                        <a:solidFill>
                          <a:srgbClr val="00B0F0"/>
                        </a:solidFill>
                        <a:latin typeface="Bookman Old Style" panose="02050604050505020204" pitchFamily="18" charset="0"/>
                        <a:ea typeface="Times New Roman" panose="02020603050405020304" pitchFamily="18" charset="0"/>
                      </a:rPr>
                      <a:t>(IUCAA)</a:t>
                    </a:r>
                    <a:endParaRPr kumimoji="0" lang="en-IN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+mn-cs"/>
                    </a:endParaRPr>
                  </a:p>
                </p:txBody>
              </p:sp>
              <p:sp>
                <p:nvSpPr>
                  <p:cNvPr id="30" name="TextBox 141">
                    <a:extLst>
                      <a:ext uri="{FF2B5EF4-FFF2-40B4-BE49-F238E27FC236}">
                        <a16:creationId xmlns:a16="http://schemas.microsoft.com/office/drawing/2014/main" id="{39F1C107-12AA-ED71-8435-A7566C3498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2323" y="2946267"/>
                    <a:ext cx="1208308" cy="46716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+mn-cs"/>
                      </a:rPr>
                      <a:t>SoLEXS</a:t>
                    </a:r>
                    <a:endPara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Times New Roman" panose="02020603050405020304" pitchFamily="18" charset="0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dirty="0">
                        <a:solidFill>
                          <a:srgbClr val="00B0F0"/>
                        </a:solidFill>
                        <a:latin typeface="Bookman Old Style" panose="02050604050505020204" pitchFamily="18" charset="0"/>
                        <a:ea typeface="Times New Roman" panose="02020603050405020304" pitchFamily="18" charset="0"/>
                      </a:rPr>
                      <a:t>(URSC)</a:t>
                    </a:r>
                    <a:endParaRPr kumimoji="0" lang="en-IN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+mn-cs"/>
                    </a:endParaRPr>
                  </a:p>
                </p:txBody>
              </p:sp>
              <p:sp>
                <p:nvSpPr>
                  <p:cNvPr id="31" name="TextBox 141">
                    <a:extLst>
                      <a:ext uri="{FF2B5EF4-FFF2-40B4-BE49-F238E27FC236}">
                        <a16:creationId xmlns:a16="http://schemas.microsoft.com/office/drawing/2014/main" id="{6E2F21F9-5ADF-3C68-782D-7BFAE1AF94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0342" y="5417687"/>
                    <a:ext cx="1003514" cy="29466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+mn-cs"/>
                      </a:rPr>
                      <a:t>PAPA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dirty="0">
                        <a:solidFill>
                          <a:srgbClr val="00B0F0"/>
                        </a:solidFill>
                        <a:latin typeface="Bookman Old Style" panose="02050604050505020204" pitchFamily="18" charset="0"/>
                        <a:ea typeface="Times New Roman" panose="02020603050405020304" pitchFamily="18" charset="0"/>
                      </a:rPr>
                      <a:t>(VSSC)</a:t>
                    </a:r>
                    <a:endParaRPr kumimoji="0" lang="en-IN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+mn-cs"/>
                    </a:endParaRPr>
                  </a:p>
                </p:txBody>
              </p: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B23978D1-03FB-8CAC-27F1-763A580E343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-707446" y="5940555"/>
                    <a:ext cx="0" cy="665620"/>
                  </a:xfrm>
                  <a:prstGeom prst="straightConnector1">
                    <a:avLst/>
                  </a:prstGeom>
                  <a:grpFill/>
                  <a:ln w="25400" algn="ctr">
                    <a:solidFill>
                      <a:srgbClr val="C00000"/>
                    </a:solidFill>
                    <a:miter lim="800000"/>
                    <a:headEnd type="oval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F19B95BD-51F4-11F3-09E2-27BB5FF31B3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-666176" y="6203690"/>
                    <a:ext cx="838801" cy="431338"/>
                  </a:xfrm>
                  <a:prstGeom prst="straightConnector1">
                    <a:avLst/>
                  </a:prstGeom>
                  <a:grpFill/>
                  <a:ln w="25400" algn="ctr">
                    <a:solidFill>
                      <a:srgbClr val="C00000"/>
                    </a:solidFill>
                    <a:miter lim="800000"/>
                    <a:headEnd type="oval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E6C78035-88AE-D6C6-47CC-F919721D211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-1628799" y="6311013"/>
                    <a:ext cx="921349" cy="312692"/>
                  </a:xfrm>
                  <a:prstGeom prst="straightConnector1">
                    <a:avLst/>
                  </a:prstGeom>
                  <a:grpFill/>
                  <a:ln w="25400" algn="ctr">
                    <a:solidFill>
                      <a:srgbClr val="C00000"/>
                    </a:solidFill>
                    <a:miter lim="800000"/>
                    <a:headEnd type="oval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5" name="TextBox 73">
                    <a:extLst>
                      <a:ext uri="{FF2B5EF4-FFF2-40B4-BE49-F238E27FC236}">
                        <a16:creationId xmlns:a16="http://schemas.microsoft.com/office/drawing/2014/main" id="{E75C49CA-C173-FCD9-0733-AE36AAB312B8}"/>
                      </a:ext>
                    </a:extLst>
                  </p:cNvPr>
                  <p:cNvSpPr txBox="1"/>
                  <p:nvPr/>
                </p:nvSpPr>
                <p:spPr>
                  <a:xfrm>
                    <a:off x="-1988347" y="6078283"/>
                    <a:ext cx="533525" cy="27758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+P</a:t>
                    </a:r>
                  </a:p>
                </p:txBody>
              </p:sp>
              <p:sp>
                <p:nvSpPr>
                  <p:cNvPr id="36" name="TextBox 74">
                    <a:extLst>
                      <a:ext uri="{FF2B5EF4-FFF2-40B4-BE49-F238E27FC236}">
                        <a16:creationId xmlns:a16="http://schemas.microsoft.com/office/drawing/2014/main" id="{353CB4DB-0DC2-7D84-DBC2-643440403801}"/>
                      </a:ext>
                    </a:extLst>
                  </p:cNvPr>
                  <p:cNvSpPr txBox="1"/>
                  <p:nvPr/>
                </p:nvSpPr>
                <p:spPr>
                  <a:xfrm>
                    <a:off x="-884430" y="5635455"/>
                    <a:ext cx="533525" cy="37011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+R</a:t>
                    </a:r>
                  </a:p>
                </p:txBody>
              </p:sp>
              <p:sp>
                <p:nvSpPr>
                  <p:cNvPr id="37" name="TextBox 75">
                    <a:extLst>
                      <a:ext uri="{FF2B5EF4-FFF2-40B4-BE49-F238E27FC236}">
                        <a16:creationId xmlns:a16="http://schemas.microsoft.com/office/drawing/2014/main" id="{51144D6E-2934-F1C3-4B49-D8CF4563B34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075" y="5937381"/>
                    <a:ext cx="436497" cy="342587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-Y</a:t>
                    </a:r>
                  </a:p>
                </p:txBody>
              </p:sp>
            </p:grpSp>
            <p:sp>
              <p:nvSpPr>
                <p:cNvPr id="21" name="TextBox 59">
                  <a:extLst>
                    <a:ext uri="{FF2B5EF4-FFF2-40B4-BE49-F238E27FC236}">
                      <a16:creationId xmlns:a16="http://schemas.microsoft.com/office/drawing/2014/main" id="{F632438B-31DB-B1A2-BEB9-AEDC5FC51D5A}"/>
                    </a:ext>
                  </a:extLst>
                </p:cNvPr>
                <p:cNvSpPr txBox="1"/>
                <p:nvPr/>
              </p:nvSpPr>
              <p:spPr>
                <a:xfrm>
                  <a:off x="4039523" y="6041819"/>
                  <a:ext cx="2571750" cy="34258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STOWED VIEWS</a:t>
                  </a:r>
                </a:p>
              </p:txBody>
            </p:sp>
          </p:grp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FD43B4A-9261-6B20-59BC-ACA3C60950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81728" y="2986836"/>
              <a:ext cx="992461" cy="342556"/>
            </a:xfrm>
            <a:prstGeom prst="straightConnector1">
              <a:avLst/>
            </a:prstGeom>
            <a:solidFill>
              <a:schemeClr val="bg1"/>
            </a:solidFill>
            <a:ln w="25400" algn="ctr">
              <a:solidFill>
                <a:srgbClr val="C00000"/>
              </a:solidFill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8497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/>
          <p:nvPr/>
        </p:nvPicPr>
        <p:blipFill>
          <a:blip r:embed="rId2" cstate="print"/>
          <a:srcRect l="905" t="1317" r="1396" b="658"/>
          <a:stretch>
            <a:fillRect/>
          </a:stretch>
        </p:blipFill>
        <p:spPr>
          <a:xfrm>
            <a:off x="1714499" y="871538"/>
            <a:ext cx="8949577" cy="5563144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F3D7F3-0F88-7D69-47A1-E34C2BAFB605}"/>
              </a:ext>
            </a:extLst>
          </p:cNvPr>
          <p:cNvGrpSpPr/>
          <p:nvPr/>
        </p:nvGrpSpPr>
        <p:grpSpPr>
          <a:xfrm>
            <a:off x="0" y="278607"/>
            <a:ext cx="6851650" cy="5876130"/>
            <a:chOff x="0" y="278607"/>
            <a:chExt cx="6851650" cy="58761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AB52E3-9A46-2F1F-CE88-CD9D22A73E19}"/>
                </a:ext>
              </a:extLst>
            </p:cNvPr>
            <p:cNvGrpSpPr/>
            <p:nvPr/>
          </p:nvGrpSpPr>
          <p:grpSpPr>
            <a:xfrm>
              <a:off x="2055335" y="278607"/>
              <a:ext cx="4796315" cy="5876130"/>
              <a:chOff x="2055335" y="278607"/>
              <a:chExt cx="4796315" cy="5876130"/>
            </a:xfrm>
          </p:grpSpPr>
          <p:pic>
            <p:nvPicPr>
              <p:cNvPr id="8" name="Google Shape;89;p13"/>
              <p:cNvPicPr preferRelativeResize="0"/>
              <p:nvPr/>
            </p:nvPicPr>
            <p:blipFill rotWithShape="1">
              <a:blip r:embed="rId3" cstate="print">
                <a:alphaModFix/>
              </a:blip>
              <a:srcRect/>
              <a:stretch/>
            </p:blipFill>
            <p:spPr>
              <a:xfrm>
                <a:off x="6496050" y="5735638"/>
                <a:ext cx="355600" cy="4190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055335" y="278607"/>
                <a:ext cx="2800349" cy="1614488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rgbClr val="FFFF00"/>
                    </a:solidFill>
                  </a:rPr>
                  <a:t>Remote Sensing Payloads:</a:t>
                </a:r>
              </a:p>
              <a:p>
                <a:pPr algn="ctr"/>
                <a:r>
                  <a:rPr lang="en-IN" b="1" dirty="0">
                    <a:solidFill>
                      <a:srgbClr val="FFFF00"/>
                    </a:solidFill>
                  </a:rPr>
                  <a:t>VELC, SUIT, </a:t>
                </a:r>
                <a:r>
                  <a:rPr lang="en-IN" b="1" dirty="0" err="1">
                    <a:solidFill>
                      <a:srgbClr val="FFFF00"/>
                    </a:solidFill>
                  </a:rPr>
                  <a:t>SoLEXS</a:t>
                </a:r>
                <a:r>
                  <a:rPr lang="en-IN" b="1" dirty="0">
                    <a:solidFill>
                      <a:srgbClr val="FFFF00"/>
                    </a:solidFill>
                  </a:rPr>
                  <a:t> &amp; HEL1OS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0" y="3831417"/>
              <a:ext cx="62090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solidFill>
                    <a:schemeClr val="bg1"/>
                  </a:solidFill>
                </a:rPr>
                <a:t>Aditya-L1 to provide observations of:</a:t>
              </a:r>
            </a:p>
            <a:p>
              <a:r>
                <a:rPr lang="en-IN" sz="2400" dirty="0">
                  <a:solidFill>
                    <a:schemeClr val="bg1"/>
                  </a:solidFill>
                </a:rPr>
                <a:t>Through remote sensing -</a:t>
              </a:r>
            </a:p>
            <a:p>
              <a:r>
                <a:rPr lang="en-IN" sz="2400" dirty="0">
                  <a:solidFill>
                    <a:schemeClr val="bg1"/>
                  </a:solidFill>
                </a:rPr>
                <a:t>Dynamical events on the Sun such as CMEs, Solar Flares </a:t>
              </a:r>
              <a:r>
                <a:rPr lang="en-IN" sz="2400" dirty="0" err="1">
                  <a:solidFill>
                    <a:schemeClr val="bg1"/>
                  </a:solidFill>
                </a:rPr>
                <a:t>etc</a:t>
              </a:r>
              <a:endParaRPr lang="en-I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CC1C11-475C-2709-105B-C81740BFB1F5}"/>
              </a:ext>
            </a:extLst>
          </p:cNvPr>
          <p:cNvGrpSpPr/>
          <p:nvPr/>
        </p:nvGrpSpPr>
        <p:grpSpPr>
          <a:xfrm>
            <a:off x="0" y="1585914"/>
            <a:ext cx="8615362" cy="5015492"/>
            <a:chOff x="0" y="1585914"/>
            <a:chExt cx="8615362" cy="5015492"/>
          </a:xfrm>
        </p:grpSpPr>
        <p:sp>
          <p:nvSpPr>
            <p:cNvPr id="3" name="Rectangle 2"/>
            <p:cNvSpPr/>
            <p:nvPr/>
          </p:nvSpPr>
          <p:spPr>
            <a:xfrm>
              <a:off x="6029325" y="1585914"/>
              <a:ext cx="2586037" cy="131445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rgbClr val="FFFF00"/>
                  </a:solidFill>
                </a:rPr>
                <a:t>In-situ Payloads:</a:t>
              </a:r>
            </a:p>
            <a:p>
              <a:pPr algn="ctr"/>
              <a:r>
                <a:rPr lang="en-IN" b="1" dirty="0">
                  <a:solidFill>
                    <a:srgbClr val="FFFF00"/>
                  </a:solidFill>
                </a:rPr>
                <a:t>PAPA, ASPEX &amp; MAG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5401077"/>
              <a:ext cx="62090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solidFill>
                    <a:schemeClr val="bg1"/>
                  </a:solidFill>
                </a:rPr>
                <a:t>Through in-situ –</a:t>
              </a:r>
            </a:p>
            <a:p>
              <a:r>
                <a:rPr lang="en-IN" sz="2400" dirty="0">
                  <a:solidFill>
                    <a:schemeClr val="bg1"/>
                  </a:solidFill>
                </a:rPr>
                <a:t>Study those events crossing through L1, ahead of Earth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FF4A7-C277-ECA2-4661-3FE4CB31E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6668" r="7242"/>
          <a:stretch/>
        </p:blipFill>
        <p:spPr>
          <a:xfrm>
            <a:off x="9376316" y="4002654"/>
            <a:ext cx="2728614" cy="2231842"/>
          </a:xfrm>
          <a:prstGeom prst="rect">
            <a:avLst/>
          </a:prstGeom>
        </p:spPr>
      </p:pic>
      <p:sp>
        <p:nvSpPr>
          <p:cNvPr id="13" name="TextBox 49">
            <a:extLst>
              <a:ext uri="{FF2B5EF4-FFF2-40B4-BE49-F238E27FC236}">
                <a16:creationId xmlns:a16="http://schemas.microsoft.com/office/drawing/2014/main" id="{48662E1A-F6A0-8D02-4D1D-42DA64E17B76}"/>
              </a:ext>
            </a:extLst>
          </p:cNvPr>
          <p:cNvSpPr txBox="1"/>
          <p:nvPr/>
        </p:nvSpPr>
        <p:spPr>
          <a:xfrm>
            <a:off x="9770112" y="6364151"/>
            <a:ext cx="205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solidFill>
                  <a:srgbClr val="00B0F0"/>
                </a:solidFill>
              </a:rPr>
              <a:t>Deployed View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E122F8-9C23-91D1-0752-646DA9E8606F}"/>
              </a:ext>
            </a:extLst>
          </p:cNvPr>
          <p:cNvCxnSpPr>
            <a:cxnSpLocks/>
          </p:cNvCxnSpPr>
          <p:nvPr/>
        </p:nvCxnSpPr>
        <p:spPr>
          <a:xfrm flipV="1">
            <a:off x="6876288" y="4002654"/>
            <a:ext cx="2500028" cy="182880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60DAFF-4500-0C61-AE84-221466B80A1D}"/>
              </a:ext>
            </a:extLst>
          </p:cNvPr>
          <p:cNvCxnSpPr/>
          <p:nvPr/>
        </p:nvCxnSpPr>
        <p:spPr>
          <a:xfrm>
            <a:off x="6863969" y="5852160"/>
            <a:ext cx="2426335" cy="382336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6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33400" y="152400"/>
            <a:ext cx="104394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fontAlgn="auto" latinLnBrk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Primary Science Goals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1274684"/>
            <a:ext cx="1188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Address plasma diagnostics of large and small-scale structures in the corona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Address origin and dynamics of CME's and Flares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drivers for space weather models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Explore Coronal magnetic topology &amp; Active region Coronal magnetic fields 	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Coronal Abundance studies &amp; FIP variations during solar flares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Prominence Studies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itchFamily="2" charset="2"/>
              </a:rPr>
              <a:t> Quiescent and eruptive prominences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Measure and monitor the spatially resolved solar spectral irradiance in the Near UV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Study the directional and energy anisotropy of solar wind using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itchFamily="2" charset="2"/>
              </a:rPr>
              <a:t>Multi-direction observations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itchFamily="2" charset="2"/>
              </a:rPr>
              <a:t> Origin of supra-thermal and energetic particles  isolate the flare related accelerated energetic particles to that of CME shock related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0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10439400" cy="11448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</a:rPr>
              <a:t>Capability – CME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E4456-7C72-4BF9-BDAC-990C66898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04" y="1556868"/>
            <a:ext cx="6665796" cy="162015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4431F0-BC8B-5385-4884-89FC889C9AF7}"/>
              </a:ext>
            </a:extLst>
          </p:cNvPr>
          <p:cNvGrpSpPr/>
          <p:nvPr/>
        </p:nvGrpSpPr>
        <p:grpSpPr>
          <a:xfrm>
            <a:off x="135565" y="1647531"/>
            <a:ext cx="6007931" cy="4223972"/>
            <a:chOff x="135565" y="1647531"/>
            <a:chExt cx="6007931" cy="42239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E86441-A578-404C-B5D1-6107C96A0CBA}"/>
                </a:ext>
              </a:extLst>
            </p:cNvPr>
            <p:cNvGrpSpPr/>
            <p:nvPr/>
          </p:nvGrpSpPr>
          <p:grpSpPr>
            <a:xfrm>
              <a:off x="135565" y="1647531"/>
              <a:ext cx="6007931" cy="3974335"/>
              <a:chOff x="135565" y="1647531"/>
              <a:chExt cx="6007931" cy="397433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7FB9A1D-E1D4-414E-A939-5BD96521C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565" y="1647531"/>
                <a:ext cx="6007931" cy="3974335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F81891F-7964-4647-9DCF-E09C92BA053F}"/>
                  </a:ext>
                </a:extLst>
              </p:cNvPr>
              <p:cNvCxnSpPr/>
              <p:nvPr/>
            </p:nvCxnSpPr>
            <p:spPr>
              <a:xfrm flipV="1">
                <a:off x="1303865" y="1778000"/>
                <a:ext cx="0" cy="33189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22E01C-AFDF-4D12-A696-A12F89A2E22C}"/>
                  </a:ext>
                </a:extLst>
              </p:cNvPr>
              <p:cNvSpPr txBox="1"/>
              <p:nvPr/>
            </p:nvSpPr>
            <p:spPr>
              <a:xfrm>
                <a:off x="1395663" y="3359217"/>
                <a:ext cx="2916453" cy="1068404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IN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37E342-7C77-4247-9C4D-C3DD808C2A86}"/>
                  </a:ext>
                </a:extLst>
              </p:cNvPr>
              <p:cNvSpPr txBox="1"/>
              <p:nvPr/>
            </p:nvSpPr>
            <p:spPr>
              <a:xfrm>
                <a:off x="2146434" y="3029862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Dimming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E8A23-7486-4227-8760-4F69BF00647E}"/>
                </a:ext>
              </a:extLst>
            </p:cNvPr>
            <p:cNvSpPr txBox="1"/>
            <p:nvPr/>
          </p:nvSpPr>
          <p:spPr>
            <a:xfrm rot="16200000">
              <a:off x="916580" y="529955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13:18</a:t>
              </a:r>
              <a:endParaRPr lang="en-IN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816FE68-CA39-426D-9C18-C269D02A89CE}"/>
              </a:ext>
            </a:extLst>
          </p:cNvPr>
          <p:cNvSpPr txBox="1"/>
          <p:nvPr/>
        </p:nvSpPr>
        <p:spPr>
          <a:xfrm>
            <a:off x="266700" y="6059269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800" b="0" i="0" u="none" strike="noStrike" baseline="0" dirty="0">
                <a:latin typeface="AdvOTf9433e2d"/>
              </a:rPr>
              <a:t>CME in the SOHO</a:t>
            </a:r>
            <a:r>
              <a:rPr lang="en-IN" sz="1800" b="0" i="0" u="none" strike="noStrike" baseline="0" dirty="0">
                <a:latin typeface="AdvTT691e30a0"/>
              </a:rPr>
              <a:t>/</a:t>
            </a:r>
            <a:r>
              <a:rPr lang="en-IN" sz="1800" b="0" i="0" u="none" strike="noStrike" baseline="0" dirty="0">
                <a:latin typeface="AdvOTf9433e2d"/>
              </a:rPr>
              <a:t>LASCO FOV </a:t>
            </a:r>
            <a:r>
              <a:rPr lang="en-US" dirty="0">
                <a:latin typeface="AdvOTf9433e2d"/>
              </a:rPr>
              <a:t>estimates</a:t>
            </a:r>
            <a:r>
              <a:rPr lang="en-US" sz="1800" b="0" i="0" u="none" strike="noStrike" baseline="0" dirty="0">
                <a:latin typeface="AdvOTf9433e2d"/>
              </a:rPr>
              <a:t> that its onset time at </a:t>
            </a:r>
            <a:r>
              <a:rPr lang="en-US" sz="1800" b="0" i="0" u="none" strike="noStrike" baseline="0" dirty="0">
                <a:latin typeface="AdvOTb4af3d5d.I"/>
              </a:rPr>
              <a:t>r </a:t>
            </a:r>
            <a:r>
              <a:rPr lang="en-US" sz="1800" b="0" i="0" u="none" strike="noStrike" baseline="0" dirty="0">
                <a:latin typeface="AdvTTab7e17fd"/>
              </a:rPr>
              <a:t>= </a:t>
            </a:r>
            <a:r>
              <a:rPr lang="en-US" sz="1800" b="0" i="0" u="none" strike="noStrike" baseline="0" dirty="0">
                <a:latin typeface="AdvOTf9433e2d"/>
              </a:rPr>
              <a:t>1 </a:t>
            </a:r>
            <a:r>
              <a:rPr lang="en-US" sz="1800" b="0" i="0" u="none" strike="noStrike" baseline="0" dirty="0">
                <a:latin typeface="AdvOTb4af3d5d.I"/>
              </a:rPr>
              <a:t>R</a:t>
            </a:r>
            <a:r>
              <a:rPr lang="en-US" sz="800" b="0" i="0" u="none" strike="noStrike" baseline="0" dirty="0">
                <a:latin typeface="AdvTTcad11138"/>
              </a:rPr>
              <a:t>e </a:t>
            </a:r>
            <a:r>
              <a:rPr lang="en-US" sz="1800" b="0" i="0" u="none" strike="noStrike" baseline="0" dirty="0">
                <a:latin typeface="AdvOTf9433e2d"/>
              </a:rPr>
              <a:t>is </a:t>
            </a:r>
            <a:r>
              <a:rPr lang="en-US" sz="1800" b="0" i="0" u="none" strike="noStrike" baseline="0" dirty="0">
                <a:latin typeface="AdvTTab7e17fd+22"/>
              </a:rPr>
              <a:t>≈</a:t>
            </a:r>
            <a:r>
              <a:rPr lang="en-US" sz="1800" b="0" i="0" u="none" strike="noStrike" baseline="0" dirty="0">
                <a:latin typeface="AdvOTf9433e2d"/>
              </a:rPr>
              <a:t>13:48 UT (second order fit to h-t plot).</a:t>
            </a:r>
          </a:p>
          <a:p>
            <a:pPr algn="l"/>
            <a:r>
              <a:rPr lang="en-IN" sz="1800" b="0" i="0" u="none" strike="noStrike" baseline="0" dirty="0">
                <a:latin typeface="AdvOTf9433e2d"/>
              </a:rPr>
              <a:t>The </a:t>
            </a:r>
            <a:r>
              <a:rPr lang="en-US" sz="1800" b="0" i="0" u="none" strike="noStrike" baseline="0" dirty="0">
                <a:latin typeface="AdvOTf9433e2d"/>
              </a:rPr>
              <a:t>corresponding time, based on linear </a:t>
            </a:r>
            <a:r>
              <a:rPr lang="en-US" sz="1800" b="0" i="0" u="none" strike="noStrike" baseline="0" dirty="0">
                <a:latin typeface="AdvOTf9433e2d+fb"/>
              </a:rPr>
              <a:t>fi</a:t>
            </a:r>
            <a:r>
              <a:rPr lang="en-US" sz="1800" b="0" i="0" u="none" strike="noStrike" baseline="0" dirty="0">
                <a:latin typeface="AdvOTf9433e2d"/>
              </a:rPr>
              <a:t>t is </a:t>
            </a:r>
            <a:r>
              <a:rPr lang="en-US" sz="1800" b="0" i="0" u="none" strike="noStrike" baseline="0" dirty="0">
                <a:latin typeface="AdvTTab7e17fd+22"/>
              </a:rPr>
              <a:t>≈</a:t>
            </a:r>
            <a:r>
              <a:rPr lang="en-US" sz="1800" b="0" i="0" u="none" strike="noStrike" baseline="0" dirty="0">
                <a:latin typeface="AdvOTf9433e2d"/>
              </a:rPr>
              <a:t>12:36 UT.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D873D-E2F1-40FE-9320-F5C61CB30BE3}"/>
              </a:ext>
            </a:extLst>
          </p:cNvPr>
          <p:cNvSpPr txBox="1"/>
          <p:nvPr/>
        </p:nvSpPr>
        <p:spPr>
          <a:xfrm>
            <a:off x="6235293" y="3665228"/>
            <a:ext cx="58211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dvOTf9433e2d"/>
              </a:rPr>
              <a:t>T</a:t>
            </a:r>
            <a:r>
              <a:rPr lang="en-US" sz="1800" b="0" i="0" u="none" strike="noStrike" baseline="0" dirty="0">
                <a:latin typeface="AdvOTf9433e2d"/>
              </a:rPr>
              <a:t>he dimming observed in the present case</a:t>
            </a:r>
          </a:p>
          <a:p>
            <a:pPr algn="l"/>
            <a:r>
              <a:rPr lang="en-US" sz="1800" b="0" i="0" u="none" strike="noStrike" baseline="0" dirty="0">
                <a:latin typeface="AdvOTf9433e2d"/>
              </a:rPr>
              <a:t>is due to CME-induced depletion of coronal material</a:t>
            </a:r>
          </a:p>
          <a:p>
            <a:pPr algn="l"/>
            <a:endParaRPr lang="en-US" dirty="0">
              <a:latin typeface="AdvOTf9433e2d"/>
            </a:endParaRPr>
          </a:p>
          <a:p>
            <a:pPr algn="l"/>
            <a:r>
              <a:rPr lang="en-US" dirty="0">
                <a:latin typeface="AdvOTf9433e2d"/>
              </a:rPr>
              <a:t>Probably the first dimming detection in the Green line emission due to CME; earlier dimming are observed in EUV and X-rays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8E6FE-0277-B312-244D-23CE270552DD}"/>
              </a:ext>
            </a:extLst>
          </p:cNvPr>
          <p:cNvSpPr txBox="1"/>
          <p:nvPr/>
        </p:nvSpPr>
        <p:spPr>
          <a:xfrm>
            <a:off x="9900354" y="6457243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Published in </a:t>
            </a:r>
            <a:r>
              <a:rPr lang="en-US" b="1" dirty="0" err="1"/>
              <a:t>ApJL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C5ABA-6C9F-37D9-8549-1F33C8A021A8}"/>
              </a:ext>
            </a:extLst>
          </p:cNvPr>
          <p:cNvSpPr txBox="1"/>
          <p:nvPr/>
        </p:nvSpPr>
        <p:spPr>
          <a:xfrm>
            <a:off x="6143496" y="6488668"/>
            <a:ext cx="361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More details of VELC: Last Talk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100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10439400" cy="11448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</a:rPr>
              <a:t>Capability – Flare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(First Multi-Payload Science from Aditya-L1)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F9877-131E-4E68-9ED7-5ADC68128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79" y="1695150"/>
            <a:ext cx="6599721" cy="21226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453E82-9571-45F6-87F8-1053BE31D39E}"/>
              </a:ext>
            </a:extLst>
          </p:cNvPr>
          <p:cNvSpPr txBox="1"/>
          <p:nvPr/>
        </p:nvSpPr>
        <p:spPr>
          <a:xfrm>
            <a:off x="6420051" y="1425215"/>
            <a:ext cx="425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SUIT Multi-filter observation of the Flare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E2DFD5-AF82-4A4E-BD70-EB9601B7BC05}"/>
              </a:ext>
            </a:extLst>
          </p:cNvPr>
          <p:cNvSpPr txBox="1"/>
          <p:nvPr/>
        </p:nvSpPr>
        <p:spPr>
          <a:xfrm>
            <a:off x="5390148" y="5035067"/>
            <a:ext cx="674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CMR12"/>
              </a:rPr>
              <a:t>To the best of our knowledge, this is the first such observation in the blue wing of Mg </a:t>
            </a:r>
            <a:r>
              <a:rPr lang="en-US" sz="1600" b="1" i="0" u="none" strike="noStrike" baseline="0" dirty="0">
                <a:latin typeface="CMR10"/>
              </a:rPr>
              <a:t>II (</a:t>
            </a:r>
            <a:r>
              <a:rPr lang="en-US" sz="1800" b="1" i="0" u="none" strike="noStrike" baseline="0" dirty="0">
                <a:latin typeface="CMR12"/>
              </a:rPr>
              <a:t>NB02 filter; Deeper in chromosphere)</a:t>
            </a:r>
            <a:endParaRPr lang="en-IN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51E9A3-7DE8-4336-9C93-C951D14E7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6" y="1830656"/>
            <a:ext cx="5163100" cy="449362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F379EC5-3E51-4F20-B7E7-21D34B68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0832"/>
              </p:ext>
            </p:extLst>
          </p:nvPr>
        </p:nvGraphicFramePr>
        <p:xfrm>
          <a:off x="5313142" y="3817783"/>
          <a:ext cx="3589631" cy="12067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42135">
                  <a:extLst>
                    <a:ext uri="{9D8B030D-6E8A-4147-A177-3AD203B41FA5}">
                      <a16:colId xmlns:a16="http://schemas.microsoft.com/office/drawing/2014/main" val="2798666715"/>
                    </a:ext>
                  </a:extLst>
                </a:gridCol>
                <a:gridCol w="1083067">
                  <a:extLst>
                    <a:ext uri="{9D8B030D-6E8A-4147-A177-3AD203B41FA5}">
                      <a16:colId xmlns:a16="http://schemas.microsoft.com/office/drawing/2014/main" val="1842349949"/>
                    </a:ext>
                  </a:extLst>
                </a:gridCol>
                <a:gridCol w="1564429">
                  <a:extLst>
                    <a:ext uri="{9D8B030D-6E8A-4147-A177-3AD203B41FA5}">
                      <a16:colId xmlns:a16="http://schemas.microsoft.com/office/drawing/2014/main" val="3149508538"/>
                    </a:ext>
                  </a:extLst>
                </a:gridCol>
              </a:tblGrid>
              <a:tr h="2934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NB01</a:t>
                      </a:r>
                    </a:p>
                  </a:txBody>
                  <a:tcPr marL="102863" marR="10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214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6181"/>
                  </a:ext>
                </a:extLst>
              </a:tr>
              <a:tr h="3159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NB02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276.7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97859"/>
                  </a:ext>
                </a:extLst>
              </a:tr>
              <a:tr h="289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NB03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279.6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525139"/>
                  </a:ext>
                </a:extLst>
              </a:tr>
              <a:tr h="289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NB04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280.3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41052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B50C3AB-14B2-4623-98FD-12CE99CF3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74772"/>
              </p:ext>
            </p:extLst>
          </p:nvPr>
        </p:nvGraphicFramePr>
        <p:xfrm>
          <a:off x="8922619" y="3817783"/>
          <a:ext cx="3211629" cy="11877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2924">
                  <a:extLst>
                    <a:ext uri="{9D8B030D-6E8A-4147-A177-3AD203B41FA5}">
                      <a16:colId xmlns:a16="http://schemas.microsoft.com/office/drawing/2014/main" val="931445225"/>
                    </a:ext>
                  </a:extLst>
                </a:gridCol>
                <a:gridCol w="969016">
                  <a:extLst>
                    <a:ext uri="{9D8B030D-6E8A-4147-A177-3AD203B41FA5}">
                      <a16:colId xmlns:a16="http://schemas.microsoft.com/office/drawing/2014/main" val="709251764"/>
                    </a:ext>
                  </a:extLst>
                </a:gridCol>
                <a:gridCol w="1399689">
                  <a:extLst>
                    <a:ext uri="{9D8B030D-6E8A-4147-A177-3AD203B41FA5}">
                      <a16:colId xmlns:a16="http://schemas.microsoft.com/office/drawing/2014/main" val="23054683"/>
                    </a:ext>
                  </a:extLst>
                </a:gridCol>
              </a:tblGrid>
              <a:tr h="239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NB05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283.2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66874"/>
                  </a:ext>
                </a:extLst>
              </a:tr>
              <a:tr h="239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NB06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24820"/>
                  </a:ext>
                </a:extLst>
              </a:tr>
              <a:tr h="2482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NB07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388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64652"/>
                  </a:ext>
                </a:extLst>
              </a:tr>
              <a:tr h="239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NB08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396.85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78473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EEFC00-C510-2376-96CC-0930BF1E3C60}"/>
              </a:ext>
            </a:extLst>
          </p:cNvPr>
          <p:cNvSpPr txBox="1"/>
          <p:nvPr/>
        </p:nvSpPr>
        <p:spPr>
          <a:xfrm>
            <a:off x="5206456" y="5656992"/>
            <a:ext cx="69855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Near and Mid Ultra Violet Observations of X-6.3 flare recorded by the Solar Ultraviolet Imaging Telescope on 22nd February, 2024</a:t>
            </a:r>
            <a:endParaRPr lang="en-IN" sz="1000" dirty="0">
              <a:solidFill>
                <a:srgbClr val="0070C0"/>
              </a:solidFill>
            </a:endParaRPr>
          </a:p>
          <a:p>
            <a:r>
              <a:rPr lang="en-IN" sz="1000" dirty="0"/>
              <a:t>Soumya Roy, Durgesh Tripathi, Sreejith </a:t>
            </a:r>
            <a:r>
              <a:rPr lang="en-IN" sz="1000" dirty="0" err="1"/>
              <a:t>Padinhatteeri</a:t>
            </a:r>
            <a:r>
              <a:rPr lang="en-IN" sz="1000" dirty="0"/>
              <a:t>, A. N. </a:t>
            </a:r>
            <a:r>
              <a:rPr lang="en-IN" sz="1000" dirty="0" err="1"/>
              <a:t>Ramaprakash</a:t>
            </a:r>
            <a:r>
              <a:rPr lang="en-IN" sz="1000" dirty="0"/>
              <a:t>, Abhilash R. </a:t>
            </a:r>
            <a:r>
              <a:rPr lang="en-IN" sz="1000" dirty="0" err="1"/>
              <a:t>Sarwade</a:t>
            </a:r>
            <a:r>
              <a:rPr lang="en-IN" sz="1000" dirty="0"/>
              <a:t>, </a:t>
            </a:r>
            <a:r>
              <a:rPr lang="en-IN" sz="1000" dirty="0" err="1"/>
              <a:t>Nived</a:t>
            </a:r>
            <a:r>
              <a:rPr lang="en-IN" sz="1000" dirty="0"/>
              <a:t> V. N., </a:t>
            </a:r>
            <a:r>
              <a:rPr lang="en-IN" sz="1000" dirty="0" err="1"/>
              <a:t>Janmejoy</a:t>
            </a:r>
            <a:r>
              <a:rPr lang="en-IN" sz="1000" dirty="0"/>
              <a:t> Sarkar, Rahul Gopalakrishnan, </a:t>
            </a:r>
            <a:r>
              <a:rPr lang="en-IN" sz="1000" dirty="0" err="1"/>
              <a:t>Rushikesh</a:t>
            </a:r>
            <a:r>
              <a:rPr lang="en-IN" sz="1000" dirty="0"/>
              <a:t> </a:t>
            </a:r>
            <a:r>
              <a:rPr lang="en-IN" sz="1000" dirty="0" err="1"/>
              <a:t>Deogaonkar</a:t>
            </a:r>
            <a:r>
              <a:rPr lang="en-IN" sz="1000" dirty="0"/>
              <a:t>, K. Sankarasubramanian, Sami K. Solanki, </a:t>
            </a:r>
            <a:r>
              <a:rPr lang="en-IN" sz="1000" dirty="0" err="1"/>
              <a:t>Dibyendu</a:t>
            </a:r>
            <a:r>
              <a:rPr lang="en-IN" sz="1000" dirty="0"/>
              <a:t> Nandy, and Dipankar Banerjee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7CEE3-3608-D37D-A40B-C890A21DC460}"/>
              </a:ext>
            </a:extLst>
          </p:cNvPr>
          <p:cNvSpPr txBox="1"/>
          <p:nvPr/>
        </p:nvSpPr>
        <p:spPr>
          <a:xfrm>
            <a:off x="56433" y="6457243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Under review </a:t>
            </a:r>
            <a:r>
              <a:rPr lang="en-US" b="1" dirty="0" err="1"/>
              <a:t>ApJL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8293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89529-FB06-8497-F0B9-8B3610BA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32D3561-5B8A-9AA3-D4DD-F3B1EBB74456}"/>
              </a:ext>
            </a:extLst>
          </p:cNvPr>
          <p:cNvSpPr txBox="1">
            <a:spLocks noChangeArrowheads="1"/>
          </p:cNvSpPr>
          <p:nvPr/>
        </p:nvSpPr>
        <p:spPr>
          <a:xfrm>
            <a:off x="6943786" y="605096"/>
            <a:ext cx="490869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Capability – On-board Flare Detection and Mode change</a:t>
            </a:r>
          </a:p>
        </p:txBody>
      </p:sp>
      <p:pic>
        <p:nvPicPr>
          <p:cNvPr id="14" name="Picture 13" descr="nb3_750x600.gif">
            <a:extLst>
              <a:ext uri="{FF2B5EF4-FFF2-40B4-BE49-F238E27FC236}">
                <a16:creationId xmlns:a16="http://schemas.microsoft.com/office/drawing/2014/main" id="{81596559-9B8C-C356-D22E-3277A4C5B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86" y="2014825"/>
            <a:ext cx="4782095" cy="38256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04EE7C-EB64-615F-0F85-5F53A3ED97E1}"/>
              </a:ext>
            </a:extLst>
          </p:cNvPr>
          <p:cNvSpPr txBox="1"/>
          <p:nvPr/>
        </p:nvSpPr>
        <p:spPr>
          <a:xfrm>
            <a:off x="1502097" y="6144230"/>
            <a:ext cx="7156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X-class flares &amp;CMEs: Couple of Examples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04B15-4D35-48A7-FB79-A81E764B51A2}"/>
              </a:ext>
            </a:extLst>
          </p:cNvPr>
          <p:cNvSpPr txBox="1"/>
          <p:nvPr/>
        </p:nvSpPr>
        <p:spPr>
          <a:xfrm>
            <a:off x="9409750" y="6392699"/>
            <a:ext cx="272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 preparation for </a:t>
            </a:r>
            <a:r>
              <a:rPr lang="en-US" b="1" dirty="0" err="1">
                <a:solidFill>
                  <a:schemeClr val="bg1"/>
                </a:solidFill>
              </a:rPr>
              <a:t>ApJL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F4394-CC99-BF71-102D-05091D9E221B}"/>
              </a:ext>
            </a:extLst>
          </p:cNvPr>
          <p:cNvSpPr txBox="1"/>
          <p:nvPr/>
        </p:nvSpPr>
        <p:spPr>
          <a:xfrm>
            <a:off x="1574554" y="44107"/>
            <a:ext cx="9119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Flare Science from Aditya-L1</a:t>
            </a:r>
            <a:endParaRPr lang="en-IN" sz="4800" dirty="0">
              <a:solidFill>
                <a:srgbClr val="FFFF00"/>
              </a:solidFill>
            </a:endParaRPr>
          </a:p>
        </p:txBody>
      </p:sp>
      <p:pic>
        <p:nvPicPr>
          <p:cNvPr id="19" name="SUIT_Flare_Dec_2023">
            <a:hlinkClick r:id="" action="ppaction://media"/>
            <a:extLst>
              <a:ext uri="{FF2B5EF4-FFF2-40B4-BE49-F238E27FC236}">
                <a16:creationId xmlns:a16="http://schemas.microsoft.com/office/drawing/2014/main" id="{69341A6C-97DC-AD32-D215-D8A64F8B25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90" y="2007571"/>
            <a:ext cx="6412089" cy="3606800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84F3875F-0333-3DA0-FF2C-0F6252E23E13}"/>
              </a:ext>
            </a:extLst>
          </p:cNvPr>
          <p:cNvSpPr txBox="1">
            <a:spLocks noChangeArrowheads="1"/>
          </p:cNvSpPr>
          <p:nvPr/>
        </p:nvSpPr>
        <p:spPr>
          <a:xfrm>
            <a:off x="892155" y="931285"/>
            <a:ext cx="490869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2023 New Year Eve Flare</a:t>
            </a:r>
          </a:p>
        </p:txBody>
      </p:sp>
    </p:spTree>
    <p:extLst>
      <p:ext uri="{BB962C8B-B14F-4D97-AF65-F5344CB8AC3E}">
        <p14:creationId xmlns:p14="http://schemas.microsoft.com/office/powerpoint/2010/main" val="40088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89529-FB06-8497-F0B9-8B3610BA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B12CDA-512A-EFA8-58AE-E4D1553C150B}"/>
              </a:ext>
            </a:extLst>
          </p:cNvPr>
          <p:cNvGrpSpPr/>
          <p:nvPr/>
        </p:nvGrpSpPr>
        <p:grpSpPr>
          <a:xfrm>
            <a:off x="1442721" y="1056508"/>
            <a:ext cx="10607040" cy="5577840"/>
            <a:chOff x="406401" y="56764"/>
            <a:chExt cx="12496800" cy="6780699"/>
          </a:xfrm>
        </p:grpSpPr>
        <p:pic>
          <p:nvPicPr>
            <p:cNvPr id="3" name="SUT_T23_0065_000009_Lev1.0_2023-12-26T22.31.20.670_0971NB03 copy.jpg" descr="SUT_T23_0065_000009_Lev1.0_2023-12-26T22.31.20.670_0971NB03 copy.jpg">
              <a:extLst>
                <a:ext uri="{FF2B5EF4-FFF2-40B4-BE49-F238E27FC236}">
                  <a16:creationId xmlns:a16="http://schemas.microsoft.com/office/drawing/2014/main" id="{0C550D59-0E03-6181-1972-4AFDD029D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1" y="147277"/>
              <a:ext cx="2370927" cy="23611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SUT_T23_0065_000009_Lev1.0_2023-12-26T01.19.42.381_0971NB04.jpg" descr="SUT_T23_0065_000009_Lev1.0_2023-12-26T01.19.42.381_0971NB04.jpg">
              <a:extLst>
                <a:ext uri="{FF2B5EF4-FFF2-40B4-BE49-F238E27FC236}">
                  <a16:creationId xmlns:a16="http://schemas.microsoft.com/office/drawing/2014/main" id="{040D2681-DCF3-4BA9-190F-6B536DA2B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7555" t="8482" r="6133" b="6904"/>
            <a:stretch/>
          </p:blipFill>
          <p:spPr>
            <a:xfrm>
              <a:off x="7448187" y="376467"/>
              <a:ext cx="2010796" cy="195532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NB03 Mg II k">
              <a:extLst>
                <a:ext uri="{FF2B5EF4-FFF2-40B4-BE49-F238E27FC236}">
                  <a16:creationId xmlns:a16="http://schemas.microsoft.com/office/drawing/2014/main" id="{D2BEF35C-4B43-9C23-05DA-4FBC6E406814}"/>
                </a:ext>
              </a:extLst>
            </p:cNvPr>
            <p:cNvSpPr txBox="1"/>
            <p:nvPr/>
          </p:nvSpPr>
          <p:spPr>
            <a:xfrm>
              <a:off x="4891440" y="76200"/>
              <a:ext cx="2350291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NB03 Mg II 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7" name="NB03 Mg II h">
              <a:extLst>
                <a:ext uri="{FF2B5EF4-FFF2-40B4-BE49-F238E27FC236}">
                  <a16:creationId xmlns:a16="http://schemas.microsoft.com/office/drawing/2014/main" id="{4EABBDA3-3E7B-0598-D0F9-F038BA81D7B7}"/>
                </a:ext>
              </a:extLst>
            </p:cNvPr>
            <p:cNvSpPr txBox="1"/>
            <p:nvPr/>
          </p:nvSpPr>
          <p:spPr>
            <a:xfrm>
              <a:off x="7830290" y="76200"/>
              <a:ext cx="2364729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NB0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4</a:t>
              </a: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 Mg II h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pic>
          <p:nvPicPr>
            <p:cNvPr id="8" name="Picture 7" descr="SUT_T23_0065_000009_Lev1.0_2023-12-26T22.34.40.370_0971NB01 copy.jpg">
              <a:extLst>
                <a:ext uri="{FF2B5EF4-FFF2-40B4-BE49-F238E27FC236}">
                  <a16:creationId xmlns:a16="http://schemas.microsoft.com/office/drawing/2014/main" id="{769B5CF4-2D26-4EBD-3002-680994EB3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527" t="10822" r="9310" b="8089"/>
            <a:stretch/>
          </p:blipFill>
          <p:spPr>
            <a:xfrm>
              <a:off x="406401" y="375020"/>
              <a:ext cx="2012412" cy="1955992"/>
            </a:xfrm>
            <a:prstGeom prst="rect">
              <a:avLst/>
            </a:prstGeom>
          </p:spPr>
        </p:pic>
        <p:sp>
          <p:nvSpPr>
            <p:cNvPr id="9" name="NB03 Mg II h">
              <a:extLst>
                <a:ext uri="{FF2B5EF4-FFF2-40B4-BE49-F238E27FC236}">
                  <a16:creationId xmlns:a16="http://schemas.microsoft.com/office/drawing/2014/main" id="{F86B02F2-8F02-A995-530C-5D9486949877}"/>
                </a:ext>
              </a:extLst>
            </p:cNvPr>
            <p:cNvSpPr txBox="1"/>
            <p:nvPr/>
          </p:nvSpPr>
          <p:spPr>
            <a:xfrm>
              <a:off x="1237385" y="56764"/>
              <a:ext cx="2364729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NB01</a:t>
              </a:r>
            </a:p>
          </p:txBody>
        </p:sp>
        <p:pic>
          <p:nvPicPr>
            <p:cNvPr id="10" name="Picture 9" descr="SUT_T23_0065_000009_Lev1.0_2023-12-26T20.29.14.608_0971NB02 copy.jpg">
              <a:extLst>
                <a:ext uri="{FF2B5EF4-FFF2-40B4-BE49-F238E27FC236}">
                  <a16:creationId xmlns:a16="http://schemas.microsoft.com/office/drawing/2014/main" id="{F39C807B-F3AB-3A9A-E518-AB33B2D1A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618" t="10590" r="9028" b="8507"/>
            <a:stretch/>
          </p:blipFill>
          <p:spPr>
            <a:xfrm>
              <a:off x="2628311" y="364305"/>
              <a:ext cx="1995184" cy="1954499"/>
            </a:xfrm>
            <a:prstGeom prst="rect">
              <a:avLst/>
            </a:prstGeom>
          </p:spPr>
        </p:pic>
        <p:sp>
          <p:nvSpPr>
            <p:cNvPr id="11" name="NB03 Mg II h">
              <a:extLst>
                <a:ext uri="{FF2B5EF4-FFF2-40B4-BE49-F238E27FC236}">
                  <a16:creationId xmlns:a16="http://schemas.microsoft.com/office/drawing/2014/main" id="{5833A240-B197-BF5D-161C-378CF47CA59D}"/>
                </a:ext>
              </a:extLst>
            </p:cNvPr>
            <p:cNvSpPr txBox="1"/>
            <p:nvPr/>
          </p:nvSpPr>
          <p:spPr>
            <a:xfrm>
              <a:off x="3347181" y="56764"/>
              <a:ext cx="2364729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NB02</a:t>
              </a:r>
            </a:p>
          </p:txBody>
        </p:sp>
        <p:pic>
          <p:nvPicPr>
            <p:cNvPr id="12" name="Picture 11" descr="SUT_T23_0065_000009_Lev1.0_2023-12-26T01.20.56.422_0971NB05 copy.jpg">
              <a:extLst>
                <a:ext uri="{FF2B5EF4-FFF2-40B4-BE49-F238E27FC236}">
                  <a16:creationId xmlns:a16="http://schemas.microsoft.com/office/drawing/2014/main" id="{80A1279F-5020-76DA-55A9-8320A256F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169" t="10078" r="9375" b="6718"/>
            <a:stretch/>
          </p:blipFill>
          <p:spPr>
            <a:xfrm>
              <a:off x="9659921" y="359140"/>
              <a:ext cx="2003616" cy="2027352"/>
            </a:xfrm>
            <a:prstGeom prst="rect">
              <a:avLst/>
            </a:prstGeom>
          </p:spPr>
        </p:pic>
        <p:sp>
          <p:nvSpPr>
            <p:cNvPr id="13" name="NB03 Mg II h">
              <a:extLst>
                <a:ext uri="{FF2B5EF4-FFF2-40B4-BE49-F238E27FC236}">
                  <a16:creationId xmlns:a16="http://schemas.microsoft.com/office/drawing/2014/main" id="{1F35BB7C-3191-B8B2-793B-72506B78AF13}"/>
                </a:ext>
              </a:extLst>
            </p:cNvPr>
            <p:cNvSpPr txBox="1"/>
            <p:nvPr/>
          </p:nvSpPr>
          <p:spPr>
            <a:xfrm>
              <a:off x="10538472" y="93411"/>
              <a:ext cx="2364729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NB05</a:t>
              </a:r>
            </a:p>
          </p:txBody>
        </p:sp>
        <p:pic>
          <p:nvPicPr>
            <p:cNvPr id="15" name="Picture 14" descr="SUT_T23_0065_000009_Lev1.0_2023-12-26T22.32.35.954_0971NB06 copy.jpg">
              <a:extLst>
                <a:ext uri="{FF2B5EF4-FFF2-40B4-BE49-F238E27FC236}">
                  <a16:creationId xmlns:a16="http://schemas.microsoft.com/office/drawing/2014/main" id="{75749AB7-9BAF-C0D2-07CA-32BDF6CF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750" t="9471" r="9449" b="8356"/>
            <a:stretch/>
          </p:blipFill>
          <p:spPr>
            <a:xfrm>
              <a:off x="1458128" y="2503579"/>
              <a:ext cx="1982357" cy="2000816"/>
            </a:xfrm>
            <a:prstGeom prst="rect">
              <a:avLst/>
            </a:prstGeom>
          </p:spPr>
        </p:pic>
        <p:sp>
          <p:nvSpPr>
            <p:cNvPr id="21" name="NB03 Mg II h">
              <a:extLst>
                <a:ext uri="{FF2B5EF4-FFF2-40B4-BE49-F238E27FC236}">
                  <a16:creationId xmlns:a16="http://schemas.microsoft.com/office/drawing/2014/main" id="{50547990-006B-723A-1CD6-CEE603124455}"/>
                </a:ext>
              </a:extLst>
            </p:cNvPr>
            <p:cNvSpPr txBox="1"/>
            <p:nvPr/>
          </p:nvSpPr>
          <p:spPr>
            <a:xfrm>
              <a:off x="2270857" y="2288809"/>
              <a:ext cx="2277503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NB06</a:t>
              </a:r>
            </a:p>
          </p:txBody>
        </p:sp>
        <p:pic>
          <p:nvPicPr>
            <p:cNvPr id="22" name="Picture 21" descr="SUT_T23_0065_000009_Lev1.0_2023-12-26T01.22.20.168_0971NB07 copy.jpg">
              <a:extLst>
                <a:ext uri="{FF2B5EF4-FFF2-40B4-BE49-F238E27FC236}">
                  <a16:creationId xmlns:a16="http://schemas.microsoft.com/office/drawing/2014/main" id="{A81CC217-B1FA-893C-8485-1088D936A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9868" t="10370" r="8118" b="7407"/>
            <a:stretch/>
          </p:blipFill>
          <p:spPr>
            <a:xfrm>
              <a:off x="3708408" y="2522629"/>
              <a:ext cx="1975613" cy="1991288"/>
            </a:xfrm>
            <a:prstGeom prst="rect">
              <a:avLst/>
            </a:prstGeom>
          </p:spPr>
        </p:pic>
        <p:sp>
          <p:nvSpPr>
            <p:cNvPr id="23" name="NB03 Mg II h">
              <a:extLst>
                <a:ext uri="{FF2B5EF4-FFF2-40B4-BE49-F238E27FC236}">
                  <a16:creationId xmlns:a16="http://schemas.microsoft.com/office/drawing/2014/main" id="{1C3A2844-009A-1705-7EF1-F048F2AD8660}"/>
                </a:ext>
              </a:extLst>
            </p:cNvPr>
            <p:cNvSpPr txBox="1"/>
            <p:nvPr/>
          </p:nvSpPr>
          <p:spPr>
            <a:xfrm>
              <a:off x="4549486" y="2241185"/>
              <a:ext cx="2277503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NB07</a:t>
              </a:r>
            </a:p>
          </p:txBody>
        </p:sp>
        <p:sp>
          <p:nvSpPr>
            <p:cNvPr id="24" name="NB03 Mg II h">
              <a:extLst>
                <a:ext uri="{FF2B5EF4-FFF2-40B4-BE49-F238E27FC236}">
                  <a16:creationId xmlns:a16="http://schemas.microsoft.com/office/drawing/2014/main" id="{13FE6D98-3AA1-BC05-CEEF-778D10697098}"/>
                </a:ext>
              </a:extLst>
            </p:cNvPr>
            <p:cNvSpPr txBox="1"/>
            <p:nvPr/>
          </p:nvSpPr>
          <p:spPr>
            <a:xfrm>
              <a:off x="6804625" y="2288809"/>
              <a:ext cx="2277503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NB08</a:t>
              </a:r>
            </a:p>
          </p:txBody>
        </p:sp>
        <p:pic>
          <p:nvPicPr>
            <p:cNvPr id="25" name="Picture 24" descr="NB08.jpg">
              <a:extLst>
                <a:ext uri="{FF2B5EF4-FFF2-40B4-BE49-F238E27FC236}">
                  <a16:creationId xmlns:a16="http://schemas.microsoft.com/office/drawing/2014/main" id="{23C6ED3B-5608-6FD6-8C66-8784426E5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2150" t="11328" r="11427" b="9215"/>
            <a:stretch/>
          </p:blipFill>
          <p:spPr>
            <a:xfrm>
              <a:off x="6056791" y="2494055"/>
              <a:ext cx="2079885" cy="2159095"/>
            </a:xfrm>
            <a:prstGeom prst="rect">
              <a:avLst/>
            </a:prstGeom>
          </p:spPr>
        </p:pic>
        <p:pic>
          <p:nvPicPr>
            <p:cNvPr id="26" name="SUT_T23_0065_000009_Lev1.0_2023-12-26T01.24.20.715_0971BB03 copy.jpg" descr="SUT_T23_0065_000009_Lev1.0_2023-12-26T01.24.20.715_0971BB03 copy.jpg">
              <a:extLst>
                <a:ext uri="{FF2B5EF4-FFF2-40B4-BE49-F238E27FC236}">
                  <a16:creationId xmlns:a16="http://schemas.microsoft.com/office/drawing/2014/main" id="{FD330A9D-5288-3D35-AF34-BBC8CB93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t="11054" b="5511"/>
            <a:stretch/>
          </p:blipFill>
          <p:spPr>
            <a:xfrm>
              <a:off x="6706199" y="4769153"/>
              <a:ext cx="2380436" cy="204929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SUT_T23_0065_000009_Lev1.0_2023-12-26T01.23.01.697_0971BB01 copy.jpg" descr="SUT_T23_0065_000009_Lev1.0_2023-12-26T01.23.01.697_0971BB01 copy.jpg">
              <a:extLst>
                <a:ext uri="{FF2B5EF4-FFF2-40B4-BE49-F238E27FC236}">
                  <a16:creationId xmlns:a16="http://schemas.microsoft.com/office/drawing/2014/main" id="{CEAF17F1-A005-4C1B-6DA0-360A7D0B3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2277" y="2276273"/>
              <a:ext cx="2466161" cy="242759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SUT_T23_0065_000009_Lev1.0_2023-12-26T22.35.19.313_0971BB02 copy.jpg" descr="SUT_T23_0065_000009_Lev1.0_2023-12-26T22.35.19.313_0971BB02 copy.jpg">
              <a:extLst>
                <a:ext uri="{FF2B5EF4-FFF2-40B4-BE49-F238E27FC236}">
                  <a16:creationId xmlns:a16="http://schemas.microsoft.com/office/drawing/2014/main" id="{A611E77E-F0F4-4DFF-AF75-624074E53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3841" y="4457498"/>
              <a:ext cx="2380436" cy="237996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" name="NB03 Mg II h">
              <a:extLst>
                <a:ext uri="{FF2B5EF4-FFF2-40B4-BE49-F238E27FC236}">
                  <a16:creationId xmlns:a16="http://schemas.microsoft.com/office/drawing/2014/main" id="{41072BB9-6E53-D95F-414B-5BD39D92B596}"/>
                </a:ext>
              </a:extLst>
            </p:cNvPr>
            <p:cNvSpPr txBox="1"/>
            <p:nvPr/>
          </p:nvSpPr>
          <p:spPr>
            <a:xfrm>
              <a:off x="9287540" y="2348320"/>
              <a:ext cx="1487464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BB01</a:t>
              </a:r>
            </a:p>
          </p:txBody>
        </p:sp>
        <p:sp>
          <p:nvSpPr>
            <p:cNvPr id="30" name="NB03 Mg II h">
              <a:extLst>
                <a:ext uri="{FF2B5EF4-FFF2-40B4-BE49-F238E27FC236}">
                  <a16:creationId xmlns:a16="http://schemas.microsoft.com/office/drawing/2014/main" id="{F01DA602-B9D9-6864-534A-13D42C37BE1A}"/>
                </a:ext>
              </a:extLst>
            </p:cNvPr>
            <p:cNvSpPr txBox="1"/>
            <p:nvPr/>
          </p:nvSpPr>
          <p:spPr>
            <a:xfrm>
              <a:off x="3897336" y="4494076"/>
              <a:ext cx="1487464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BB02</a:t>
              </a:r>
            </a:p>
          </p:txBody>
        </p:sp>
        <p:sp>
          <p:nvSpPr>
            <p:cNvPr id="31" name="NB03 Mg II h">
              <a:extLst>
                <a:ext uri="{FF2B5EF4-FFF2-40B4-BE49-F238E27FC236}">
                  <a16:creationId xmlns:a16="http://schemas.microsoft.com/office/drawing/2014/main" id="{E3654B48-0611-5060-6B62-9B109BCEA2F0}"/>
                </a:ext>
              </a:extLst>
            </p:cNvPr>
            <p:cNvSpPr txBox="1"/>
            <p:nvPr/>
          </p:nvSpPr>
          <p:spPr>
            <a:xfrm>
              <a:off x="7712349" y="4518407"/>
              <a:ext cx="1487464" cy="2359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l" defTabSz="412750" rtl="0" fontAlgn="auto" latinLnBrk="0" hangingPunct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550320" rtl="0" eaLnBrk="1" fontAlgn="auto" latinLnBrk="0" hangingPunct="0">
                <a:lnSpc>
                  <a:spcPct val="100000"/>
                </a:lnSpc>
                <a:spcBef>
                  <a:spcPts val="39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BB03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A4D2DAD-C4DE-950E-21E6-4FD3CFE10986}"/>
              </a:ext>
            </a:extLst>
          </p:cNvPr>
          <p:cNvSpPr txBox="1"/>
          <p:nvPr/>
        </p:nvSpPr>
        <p:spPr>
          <a:xfrm>
            <a:off x="1984431" y="24648"/>
            <a:ext cx="8162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Full Disk Images from SUIT</a:t>
            </a:r>
            <a:endParaRPr lang="en-IN" sz="4800" b="1" dirty="0">
              <a:solidFill>
                <a:srgbClr val="FFFF00"/>
              </a:solidFill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F8A5F80-3C0C-AFD0-3C25-B77BEBF8D4B3}"/>
              </a:ext>
            </a:extLst>
          </p:cNvPr>
          <p:cNvSpPr txBox="1">
            <a:spLocks noChangeArrowheads="1"/>
          </p:cNvSpPr>
          <p:nvPr/>
        </p:nvSpPr>
        <p:spPr>
          <a:xfrm>
            <a:off x="48997" y="4867149"/>
            <a:ext cx="3693947" cy="1681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Capability – Spatially Resolved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NUV Full Disk Images</a:t>
            </a:r>
          </a:p>
        </p:txBody>
      </p:sp>
    </p:spTree>
    <p:extLst>
      <p:ext uri="{BB962C8B-B14F-4D97-AF65-F5344CB8AC3E}">
        <p14:creationId xmlns:p14="http://schemas.microsoft.com/office/powerpoint/2010/main" val="271290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EC6EA-EE77-6998-7A22-0E853DEBA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A45FDA9-94B9-C052-D076-A37D9A9CE8C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498600"/>
          <a:ext cx="11074401" cy="5173133"/>
        </p:xfrm>
        <a:graphic>
          <a:graphicData uri="http://schemas.openxmlformats.org/drawingml/2006/table">
            <a:tbl>
              <a:tblPr firstRow="1" bandRow="1"/>
              <a:tblGrid>
                <a:gridCol w="369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2100"/>
                        <a:t>Synoptic mode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2100"/>
                        <a:t>Flare mode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2100"/>
                        <a:t>Custom mode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>
                        <a:buFont typeface="Arial"/>
                        <a:buChar char="•"/>
                      </a:pPr>
                      <a:r>
                        <a:rPr lang="en-US" sz="2100"/>
                        <a:t> Full resolution (4k X 4k)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2100"/>
                        <a:t> All science filters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2100"/>
                        <a:t> Every 2.5 hours.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/>
                      <a:r>
                        <a:rPr lang="en-US" sz="2100"/>
                        <a:t>Flare Flags:</a:t>
                      </a:r>
                      <a:r>
                        <a:rPr lang="en-US" sz="2100" baseline="0"/>
                        <a:t> 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2100" baseline="0"/>
                        <a:t> SUIT Binned images, 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2100" baseline="0"/>
                        <a:t> SoLEXS, HEL1OS.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/>
                      <a:r>
                        <a:rPr lang="en-US" sz="2100"/>
                        <a:t>Tailored configurations beyond predefined modes.</a:t>
                      </a:r>
                    </a:p>
                    <a:p>
                      <a:pPr algn="l"/>
                      <a:endParaRPr lang="en-US" sz="2100"/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/>
                        <a:t> 2</a:t>
                      </a:r>
                      <a:r>
                        <a:rPr lang="en-US" sz="2100" baseline="0"/>
                        <a:t> x 2 </a:t>
                      </a:r>
                      <a:r>
                        <a:rPr lang="en-US" sz="2100"/>
                        <a:t>binned full disk:</a:t>
                      </a:r>
                      <a:r>
                        <a:rPr lang="en-US" sz="2100" baseline="0"/>
                        <a:t> </a:t>
                      </a:r>
                      <a:r>
                        <a:rPr lang="en-US" sz="2100"/>
                        <a:t>Mg II h (NB04)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/>
                        <a:t> Every minute.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/>
                        <a:t> Partial disk view of the flaring region.</a:t>
                      </a:r>
                    </a:p>
                    <a:p>
                      <a:pPr algn="l"/>
                      <a:endParaRPr lang="en-US" sz="2100"/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/>
                        <a:t> Custom filter selection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/>
                        <a:t> Custom cadence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/>
                        <a:t> Custom RoI.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dirty="0"/>
                        <a:t> Region of interest.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dirty="0"/>
                        <a:t> ~64</a:t>
                      </a:r>
                      <a:r>
                        <a:rPr lang="en-US" sz="2100" baseline="0" dirty="0"/>
                        <a:t> s </a:t>
                      </a:r>
                      <a:r>
                        <a:rPr lang="en-US" sz="2100" dirty="0"/>
                        <a:t>cadence for each filter.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dirty="0"/>
                        <a:t> All filters.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dirty="0"/>
                        <a:t> Onboard region of interest localization, tracking, and auto exposure adjustments.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/>
                        <a:t>Limited only by payload data budget and operational constraints.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regular use.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regular use.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 seq made with request from team members. Tested and demonstrated.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35E0D915-F92E-3E49-22F7-D0ECD79CF3C0}"/>
              </a:ext>
            </a:extLst>
          </p:cNvPr>
          <p:cNvSpPr txBox="1">
            <a:spLocks/>
          </p:cNvSpPr>
          <p:nvPr/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  <a:latin typeface="Calibri"/>
              </a:rPr>
              <a:t>Observation modes</a:t>
            </a:r>
          </a:p>
        </p:txBody>
      </p:sp>
    </p:spTree>
    <p:extLst>
      <p:ext uri="{BB962C8B-B14F-4D97-AF65-F5344CB8AC3E}">
        <p14:creationId xmlns:p14="http://schemas.microsoft.com/office/powerpoint/2010/main" val="173440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9423</TotalTime>
  <Words>989</Words>
  <Application>Microsoft Office PowerPoint</Application>
  <PresentationFormat>Widescreen</PresentationFormat>
  <Paragraphs>166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AdvOTb4af3d5d.I</vt:lpstr>
      <vt:lpstr>AdvOTf9433e2d</vt:lpstr>
      <vt:lpstr>AdvOTf9433e2d+fb</vt:lpstr>
      <vt:lpstr>AdvTT691e30a0</vt:lpstr>
      <vt:lpstr>AdvTTab7e17fd</vt:lpstr>
      <vt:lpstr>AdvTTab7e17fd+22</vt:lpstr>
      <vt:lpstr>AdvTTcad11138</vt:lpstr>
      <vt:lpstr>Arial</vt:lpstr>
      <vt:lpstr>Bookman Old Style</vt:lpstr>
      <vt:lpstr>Calibri</vt:lpstr>
      <vt:lpstr>Calibri Light</vt:lpstr>
      <vt:lpstr>CMR10</vt:lpstr>
      <vt:lpstr>CMR12</vt:lpstr>
      <vt:lpstr>Helvetica Neue</vt:lpstr>
      <vt:lpstr>StarSymbol</vt:lpstr>
      <vt:lpstr>Symbol</vt:lpstr>
      <vt:lpstr>Times New Roman</vt:lpstr>
      <vt:lpstr>Wingdings</vt:lpstr>
      <vt:lpstr>Office Theme</vt:lpstr>
      <vt:lpstr>2_Office Theme</vt:lpstr>
      <vt:lpstr>4_Office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Capability – CME Dynamics</vt:lpstr>
      <vt:lpstr>Capability – Flare  (First Multi-Payload Science from Aditya-L1)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Aditya-L1: India’s First Mission to Observe Sun’s Activity</dc:title>
  <dc:creator>Sankar</dc:creator>
  <cp:lastModifiedBy>Lakshya Sankar</cp:lastModifiedBy>
  <cp:revision>287</cp:revision>
  <dcterms:created xsi:type="dcterms:W3CDTF">2022-12-09T05:12:54Z</dcterms:created>
  <dcterms:modified xsi:type="dcterms:W3CDTF">2025-01-18T14:16:49Z</dcterms:modified>
</cp:coreProperties>
</file>