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257" r:id="rId16"/>
    <p:sldId id="258" r:id="rId17"/>
    <p:sldId id="259" r:id="rId18"/>
    <p:sldId id="260" r:id="rId19"/>
    <p:sldId id="261" r:id="rId20"/>
    <p:sldId id="262" r:id="rId21"/>
    <p:sldId id="290" r:id="rId22"/>
    <p:sldId id="263" r:id="rId23"/>
    <p:sldId id="312" r:id="rId24"/>
    <p:sldId id="264" r:id="rId25"/>
    <p:sldId id="265" r:id="rId26"/>
    <p:sldId id="266" r:id="rId27"/>
    <p:sldId id="267" r:id="rId28"/>
    <p:sldId id="314" r:id="rId29"/>
    <p:sldId id="268" r:id="rId30"/>
    <p:sldId id="270" r:id="rId31"/>
    <p:sldId id="271" r:id="rId32"/>
    <p:sldId id="272" r:id="rId33"/>
    <p:sldId id="273" r:id="rId34"/>
    <p:sldId id="274" r:id="rId35"/>
    <p:sldId id="275" r:id="rId36"/>
    <p:sldId id="276" r:id="rId37"/>
    <p:sldId id="278" r:id="rId38"/>
    <p:sldId id="279" r:id="rId39"/>
    <p:sldId id="284" r:id="rId40"/>
    <p:sldId id="285" r:id="rId41"/>
    <p:sldId id="286" r:id="rId42"/>
    <p:sldId id="287" r:id="rId43"/>
    <p:sldId id="280" r:id="rId44"/>
    <p:sldId id="282" r:id="rId45"/>
    <p:sldId id="288" r:id="rId46"/>
    <p:sldId id="289" r:id="rId47"/>
    <p:sldId id="291" r:id="rId48"/>
    <p:sldId id="292" r:id="rId49"/>
    <p:sldId id="293" r:id="rId50"/>
    <p:sldId id="294" r:id="rId51"/>
    <p:sldId id="297" r:id="rId52"/>
    <p:sldId id="296" r:id="rId53"/>
    <p:sldId id="31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4EC50-E731-4CAE-A985-B89F7048FA24}" type="datetimeFigureOut">
              <a:rPr lang="en-US" smtClean="0"/>
              <a:pPr/>
              <a:t>9/10/2022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CAE15-DDCD-401E-BB8B-5B98A0B6C9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p:txBody>
          <a:bodyPr/>
          <a:lstStyle/>
          <a:p>
            <a:fld id="{A06EC9D3-6BE8-449A-92CD-1D69F13858C6}" type="slidenum">
              <a:rPr lang="en-US" altLang="en-US">
                <a:solidFill>
                  <a:srgbClr val="000000"/>
                </a:solidFill>
                <a:latin typeface="Arial" charset="0"/>
              </a:rPr>
              <a:pPr/>
              <a:t>39</a:t>
            </a:fld>
            <a:endParaRPr lang="en-US" altLang="en-US" dirty="0">
              <a:solidFill>
                <a:srgbClr val="000000"/>
              </a:solidFill>
              <a:latin typeface="Arial" charset="0"/>
            </a:endParaRPr>
          </a:p>
        </p:txBody>
      </p:sp>
      <p:sp>
        <p:nvSpPr>
          <p:cNvPr id="47107"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4710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latin typeface="Arial" charset="0"/>
            </a:endParaRPr>
          </a:p>
        </p:txBody>
      </p:sp>
      <p:sp>
        <p:nvSpPr>
          <p:cNvPr id="279557" name="Slide Number Placeholder 3"/>
          <p:cNvSpPr txBox="1">
            <a:spLocks noGrp="1"/>
          </p:cNvSpPr>
          <p:nvPr/>
        </p:nvSpPr>
        <p:spPr bwMode="auto">
          <a:xfrm>
            <a:off x="3884613" y="8685213"/>
            <a:ext cx="2971800" cy="457200"/>
          </a:xfrm>
          <a:prstGeom prst="rect">
            <a:avLst/>
          </a:prstGeom>
          <a:noFill/>
          <a:ln>
            <a:noFill/>
          </a:ln>
        </p:spPr>
        <p:txBody>
          <a:bodyPr anchor="b"/>
          <a:lstStyle/>
          <a:p>
            <a:pPr algn="r" eaLnBrk="1" hangingPunct="1"/>
            <a:fld id="{54B54A8A-0BA4-4082-8770-AB6A07F9B59E}" type="slidenum">
              <a:rPr lang="en-US" altLang="en-US" sz="1200">
                <a:solidFill>
                  <a:srgbClr val="000000"/>
                </a:solidFill>
              </a:rPr>
              <a:pPr algn="r" eaLnBrk="1" hangingPunct="1"/>
              <a:t>39</a:t>
            </a:fld>
            <a:endParaRPr lang="en-US" altLang="en-US"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latin typeface="Arial" charset="0"/>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81633EB8-1F92-4790-9ED5-D6E64556E3D1}" type="slidenum">
              <a:rPr lang="en-US" altLang="en-US">
                <a:solidFill>
                  <a:srgbClr val="000000"/>
                </a:solidFill>
              </a:rPr>
              <a:pPr/>
              <a:t>41</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latin typeface="Arial" charset="0"/>
            </a:endParaRPr>
          </a:p>
        </p:txBody>
      </p:sp>
      <p:sp>
        <p:nvSpPr>
          <p:cNvPr id="62468" name="Slide Number Placeholder 3"/>
          <p:cNvSpPr>
            <a:spLocks noGrp="1" noChangeArrowheads="1"/>
          </p:cNvSpPr>
          <p:nvPr>
            <p:ph type="sldNum" sz="quarter" idx="5"/>
          </p:nvPr>
        </p:nvSpPr>
        <p:spPr bwMode="auto">
          <a:noFill/>
          <a:ln>
            <a:miter lim="800000"/>
            <a:headEnd/>
            <a:tailEnd/>
          </a:ln>
        </p:spPr>
        <p:txBody>
          <a:bodyPr/>
          <a:lstStyle/>
          <a:p>
            <a:pPr eaLnBrk="0" hangingPunct="0"/>
            <a:fld id="{68507275-16FE-40E2-9059-A30E0201A373}" type="slidenum">
              <a:rPr lang="en-US" altLang="en-US">
                <a:solidFill>
                  <a:srgbClr val="000000"/>
                </a:solidFill>
                <a:latin typeface="Arial" charset="0"/>
              </a:rPr>
              <a:pPr eaLnBrk="0" hangingPunct="0"/>
              <a:t>42</a:t>
            </a:fld>
            <a:endParaRPr lang="en-US" altLang="en-US">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F7CAE15-DDCD-401E-BB8B-5B98A0B6C976}"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E8439C-6524-40BB-A201-CABEEFEA512C}" type="datetime1">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056785-4453-4EFC-BA97-7101C4DBF83F}" type="datetime1">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13BEE-824E-49ED-916D-4DA816F7F867}" type="datetime1">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B0785-3700-4E8B-816E-D045C4ABDD2C}" type="datetime1">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052E1-5EB7-403E-B0C3-0BD8A7712E4E}" type="datetime1">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0118A7-3753-42EF-9D0A-140F5CB1A410}" type="datetime1">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94D0DD-68CB-4623-8764-5B0E69A0A084}" type="datetime1">
              <a:rPr lang="en-US" smtClean="0"/>
              <a:pPr/>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E6698B-91FC-447B-B961-6F2EF9D3E0E8}" type="datetime1">
              <a:rPr lang="en-US" smtClean="0"/>
              <a:pPr/>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8CDEE-81AF-4EB6-A35A-791587308C68}" type="datetime1">
              <a:rPr lang="en-US" smtClean="0"/>
              <a:pPr/>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9FCB9-D58F-4D10-99FE-D04971884545}" type="datetime1">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30717-4E2E-4607-99E9-7DE2327042CB}" type="datetime1">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662DD-C917-4DD7-A308-754F32571C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24A3E-06B6-4601-B1BD-6E2D9D1ADD7C}" type="datetime1">
              <a:rPr lang="en-US" smtClean="0"/>
              <a:pPr/>
              <a:t>9/10/2022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662DD-C917-4DD7-A308-754F32571C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ollinsdictionary.com/dictionary/english/semiautomatic" TargetMode="External"/><Relationship Id="rId7" Type="http://schemas.openxmlformats.org/officeDocument/2006/relationships/hyperlink" Target="https://www.collinsdictionary.com/dictionary/english/drill" TargetMode="External"/><Relationship Id="rId2" Type="http://schemas.openxmlformats.org/officeDocument/2006/relationships/hyperlink" Target="https://www.collinsdictionary.com/dictionary/english/automatic" TargetMode="External"/><Relationship Id="rId1" Type="http://schemas.openxmlformats.org/officeDocument/2006/relationships/slideLayout" Target="../slideLayouts/slideLayout2.xml"/><Relationship Id="rId6" Type="http://schemas.openxmlformats.org/officeDocument/2006/relationships/hyperlink" Target="https://www.collinsdictionary.com/dictionary/english/press" TargetMode="External"/><Relationship Id="rId5" Type="http://schemas.openxmlformats.org/officeDocument/2006/relationships/hyperlink" Target="https://www.collinsdictionary.com/dictionary/english/punch" TargetMode="External"/><Relationship Id="rId4" Type="http://schemas.openxmlformats.org/officeDocument/2006/relationships/hyperlink" Target="https://www.collinsdictionary.com/dictionary/english/electri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0070C0"/>
                </a:solidFill>
              </a:rPr>
              <a:t>META 2022</a:t>
            </a:r>
            <a:endParaRPr lang="en-US" sz="6000" b="1" dirty="0">
              <a:solidFill>
                <a:srgbClr val="0070C0"/>
              </a:solidFill>
            </a:endParaRPr>
          </a:p>
        </p:txBody>
      </p:sp>
      <p:sp>
        <p:nvSpPr>
          <p:cNvPr id="3" name="Subtitle 2"/>
          <p:cNvSpPr>
            <a:spLocks noGrp="1"/>
          </p:cNvSpPr>
          <p:nvPr>
            <p:ph type="subTitle" idx="1"/>
          </p:nvPr>
        </p:nvSpPr>
        <p:spPr/>
        <p:txBody>
          <a:bodyPr>
            <a:normAutofit fontScale="92500" lnSpcReduction="10000"/>
          </a:bodyPr>
          <a:lstStyle/>
          <a:p>
            <a:r>
              <a:rPr lang="en-US" b="1" dirty="0" smtClean="0">
                <a:solidFill>
                  <a:srgbClr val="00B050"/>
                </a:solidFill>
              </a:rPr>
              <a:t>Title: - Mechanical Engineering &amp; modern Observational Science,----- with emerging Manufacturing Technology.</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F6A662DD-C917-4DD7-A308-754F32571C71}"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lstStyle/>
          <a:p>
            <a:r>
              <a:rPr lang="en-US" dirty="0" smtClean="0"/>
              <a:t>Key performance indicators (KPIs) refer to a set of quantifiable measurements used to gauge a company’s overall long-term performance. KPIs specifically help determine a company's strategic, financial, and operational achievements, especially compared to those of other businesses within the same sector.</a:t>
            </a:r>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lstStyle/>
          <a:p>
            <a:r>
              <a:rPr lang="en-US" b="1" dirty="0" smtClean="0"/>
              <a:t>CMM machine stands for Coordinate Measuring Machine. It is a tool that can measure the dimensions of a machine/tool parts using coordinate technology. The dimension open to measurements include the height, width and depth in the X, Y, and Z axis. Depending on the CMM machine’s sophistication, one can measure the target and record the measured data.</a:t>
            </a:r>
            <a:endParaRPr lang="en-US" b="1"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Welding is a fabrication process that uses high temperatures to melt and fuse parts together.</a:t>
            </a:r>
          </a:p>
          <a:p>
            <a:r>
              <a:rPr lang="en-US" b="1" dirty="0" smtClean="0"/>
              <a:t>The most common welding processes are:</a:t>
            </a:r>
          </a:p>
          <a:p>
            <a:pPr fontAlgn="ctr"/>
            <a:r>
              <a:rPr lang="en-US" b="1" dirty="0" smtClean="0"/>
              <a:t>MIG Welding - Gas Metal Arc Welding (GMAW)</a:t>
            </a:r>
          </a:p>
          <a:p>
            <a:pPr fontAlgn="ctr"/>
            <a:r>
              <a:rPr lang="en-US" b="1" dirty="0" smtClean="0"/>
              <a:t>TIG Welding - Gas Tungsten Arc Welding (GTAW)</a:t>
            </a:r>
          </a:p>
          <a:p>
            <a:pPr fontAlgn="ctr"/>
            <a:r>
              <a:rPr lang="en-US" b="1" dirty="0" smtClean="0"/>
              <a:t>Stick Welding - Shielded Metal Arc Welding (SMAW)</a:t>
            </a:r>
          </a:p>
          <a:p>
            <a:pPr fontAlgn="ctr"/>
            <a:r>
              <a:rPr lang="en-US" b="1" dirty="0" smtClean="0"/>
              <a:t>Flux Welding - Cored Arc Welding (FCAW)</a:t>
            </a:r>
          </a:p>
          <a:p>
            <a:pPr fontAlgn="ctr"/>
            <a:r>
              <a:rPr lang="en-US" b="1" dirty="0" smtClean="0"/>
              <a:t>Energy Beam Welding (EBW)</a:t>
            </a:r>
          </a:p>
          <a:p>
            <a:pPr fontAlgn="ctr"/>
            <a:r>
              <a:rPr lang="en-US" b="1" dirty="0" smtClean="0"/>
              <a:t>Atomic Hydrogen Welding (AHW)</a:t>
            </a:r>
          </a:p>
          <a:p>
            <a:pPr fontAlgn="ctr"/>
            <a:r>
              <a:rPr lang="en-US" b="1" dirty="0" smtClean="0"/>
              <a:t>Gas Tungsten-Arc Welding</a:t>
            </a:r>
          </a:p>
          <a:p>
            <a:pPr fontAlgn="ctr"/>
            <a:r>
              <a:rPr lang="en-US" b="1" dirty="0" smtClean="0"/>
              <a:t>Plasma Arc Welding</a:t>
            </a:r>
          </a:p>
          <a:p>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Mechanical assembly carries the connotation of putting component parts together to make a complete product or perform a function.</a:t>
            </a:r>
          </a:p>
          <a:p>
            <a:r>
              <a:rPr lang="en-US" b="1" dirty="0" smtClean="0"/>
              <a:t>Mechanical component manufacturing Cost Estimation is the collection of methodologies and tools used to project the expected final cost of a manufactured product.</a:t>
            </a:r>
          </a:p>
          <a:p>
            <a:r>
              <a:rPr lang="en-US" b="1" dirty="0" smtClean="0"/>
              <a:t>Laser cutting is mainly a thermal process in which a focused laser beam is used to melt material in a </a:t>
            </a:r>
            <a:r>
              <a:rPr lang="en-US" b="1" dirty="0" err="1" smtClean="0"/>
              <a:t>localised</a:t>
            </a:r>
            <a:r>
              <a:rPr lang="en-US" b="1" dirty="0" smtClean="0"/>
              <a:t> area. A co-axial gas jet is used to eject the molten material and create a </a:t>
            </a:r>
            <a:r>
              <a:rPr lang="en-US" b="1" dirty="0" err="1" smtClean="0"/>
              <a:t>kerf</a:t>
            </a:r>
            <a:r>
              <a:rPr lang="en-US" b="1" dirty="0" smtClean="0"/>
              <a:t>. A continuous cut is produced by moving the laser beam or </a:t>
            </a:r>
            <a:r>
              <a:rPr lang="en-US" b="1" dirty="0" err="1" smtClean="0"/>
              <a:t>workpiece</a:t>
            </a:r>
            <a:r>
              <a:rPr lang="en-US" b="1" dirty="0" smtClean="0"/>
              <a:t> under CNC control.</a:t>
            </a:r>
          </a:p>
          <a:p>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 TOOL</a:t>
            </a:r>
            <a:endParaRPr lang="en-US" dirty="0"/>
          </a:p>
        </p:txBody>
      </p:sp>
      <p:pic>
        <p:nvPicPr>
          <p:cNvPr id="3" name="Content Placeholder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PORTABLE TAP GUIDE</a:t>
            </a:r>
            <a:endParaRPr lang="en-US" b="1" dirty="0">
              <a:solidFill>
                <a:srgbClr val="FF0000"/>
              </a:solidFill>
            </a:endParaRPr>
          </a:p>
        </p:txBody>
      </p:sp>
      <p:pic>
        <p:nvPicPr>
          <p:cNvPr id="1027" name="Picture 3"/>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ANTENNA ROD BENDING FIXTURE</a:t>
            </a:r>
            <a:endParaRPr lang="en-US" b="1" dirty="0">
              <a:solidFill>
                <a:schemeClr val="accent5"/>
              </a:solidFill>
            </a:endParaRPr>
          </a:p>
        </p:txBody>
      </p:sp>
      <p:pic>
        <p:nvPicPr>
          <p:cNvPr id="2050"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lumMod val="65000"/>
                    <a:lumOff val="35000"/>
                  </a:schemeClr>
                </a:solidFill>
              </a:rPr>
              <a:t>ROLL OFF ROOF-1.30M TELESCOPE</a:t>
            </a:r>
            <a:endParaRPr lang="en-US" b="1" dirty="0">
              <a:solidFill>
                <a:schemeClr val="tx1">
                  <a:lumMod val="65000"/>
                  <a:lumOff val="35000"/>
                </a:schemeClr>
              </a:solidFill>
            </a:endParaRPr>
          </a:p>
        </p:txBody>
      </p:sp>
      <p:pic>
        <p:nvPicPr>
          <p:cNvPr id="3074"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3-AXES STAGE</a:t>
            </a:r>
            <a:endParaRPr lang="en-US" b="1" dirty="0">
              <a:solidFill>
                <a:schemeClr val="accent6">
                  <a:lumMod val="75000"/>
                </a:schemeClr>
              </a:solidFill>
            </a:endParaRPr>
          </a:p>
        </p:txBody>
      </p:sp>
      <p:pic>
        <p:nvPicPr>
          <p:cNvPr id="4098"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lumMod val="75000"/>
                  </a:schemeClr>
                </a:solidFill>
              </a:rPr>
              <a:t>LATHE GEAR CUTTING ATTACHMENT</a:t>
            </a:r>
            <a:endParaRPr lang="en-US" b="1" dirty="0">
              <a:solidFill>
                <a:schemeClr val="accent4">
                  <a:lumMod val="75000"/>
                </a:schemeClr>
              </a:solidFill>
            </a:endParaRPr>
          </a:p>
        </p:txBody>
      </p:sp>
      <p:pic>
        <p:nvPicPr>
          <p:cNvPr id="5122"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60000"/>
                    <a:lumOff val="40000"/>
                  </a:schemeClr>
                </a:solidFill>
              </a:rPr>
              <a:t>Abstract:-</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noAutofit/>
          </a:bodyPr>
          <a:lstStyle/>
          <a:p>
            <a:r>
              <a:rPr lang="en-US" sz="2000" dirty="0" smtClean="0"/>
              <a:t>Mechanical Engineering is an inevitable segment of today’s Scientific Research. A Mechanical Engineer can illuminate the manifold domains of Scientific Research viz. from Aerospace to Observational Science and from Automotive to Nuclear and Nanotechnology. Mechanical Engineering has been serving the field of Observational Sciences/Space Sciences by design, manufacturing, </a:t>
            </a:r>
            <a:r>
              <a:rPr lang="en-US" sz="2000" dirty="0" err="1" smtClean="0"/>
              <a:t>assembly,installation,commissioning</a:t>
            </a:r>
            <a:r>
              <a:rPr lang="en-US" sz="2000" dirty="0" smtClean="0"/>
              <a:t> &amp; servicing of </a:t>
            </a:r>
            <a:r>
              <a:rPr lang="en-US" sz="2000" dirty="0" err="1" smtClean="0"/>
              <a:t>Telescope,Dome,Overhead</a:t>
            </a:r>
            <a:r>
              <a:rPr lang="en-US" sz="2000" dirty="0" smtClean="0"/>
              <a:t> Roll Off Roof, Back End Instruments , as well as design, build, test, maintain and repair spacecraft as well as related equipment and systems. The Mechanical based Manufacturing Technology has intensified itself from conventional process to </a:t>
            </a:r>
            <a:r>
              <a:rPr lang="en-US" sz="2000" dirty="0" err="1" smtClean="0"/>
              <a:t>Computerised</a:t>
            </a:r>
            <a:r>
              <a:rPr lang="en-US" sz="2000" dirty="0" smtClean="0"/>
              <a:t> Numerical Control (CNC) process, with respect to the meticulous demand of scientific sector. In this article, it has been significantly </a:t>
            </a:r>
            <a:r>
              <a:rPr lang="en-US" sz="2000" dirty="0" err="1" smtClean="0"/>
              <a:t>emphasised</a:t>
            </a:r>
            <a:r>
              <a:rPr lang="en-US" sz="2000" dirty="0" smtClean="0"/>
              <a:t> on ; to discuss about the issue of contribution of Mechanical Engineering in the field of Research on Observational Science, with emerging Manufacturing Technology, which could be ratified as a paradigm shift.</a:t>
            </a:r>
            <a:endParaRPr lang="en-US" sz="2000"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C:\Users\aries\Desktop\12.jpg"/>
          <p:cNvPicPr>
            <a:picLocks noGrp="1" noChangeAspect="1" noChangeArrowheads="1"/>
          </p:cNvPicPr>
          <p:nvPr>
            <p:ph idx="1"/>
          </p:nvPr>
        </p:nvPicPr>
        <p:blipFill>
          <a:blip r:embed="rId2" cstate="print"/>
          <a:srcRect/>
          <a:stretch>
            <a:fillRect/>
          </a:stretch>
        </p:blipFill>
        <p:spPr bwMode="auto">
          <a:xfrm>
            <a:off x="7919" y="1752600"/>
            <a:ext cx="9123969" cy="3733800"/>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lumMod val="75000"/>
                  </a:schemeClr>
                </a:solidFill>
              </a:rPr>
              <a:t>LATHE GEAR CUTTING ATTACHMENT</a:t>
            </a:r>
            <a:endParaRPr lang="en-US" dirty="0"/>
          </a:p>
        </p:txBody>
      </p:sp>
      <p:pic>
        <p:nvPicPr>
          <p:cNvPr id="1026" name="Picture 2" descr="C:\Users\aries\Desktop\DesignandFabricationOfGearcuttingattachmentonlathemachinereport22-min.png"/>
          <p:cNvPicPr>
            <a:picLocks noGrp="1" noChangeAspect="1" noChangeArrowheads="1"/>
          </p:cNvPicPr>
          <p:nvPr>
            <p:ph idx="1"/>
          </p:nvPr>
        </p:nvPicPr>
        <p:blipFill>
          <a:blip r:embed="rId2" cstate="print"/>
          <a:srcRect/>
          <a:stretch>
            <a:fillRect/>
          </a:stretch>
        </p:blipFill>
        <p:spPr bwMode="auto">
          <a:xfrm>
            <a:off x="1447800" y="1610519"/>
            <a:ext cx="6019800" cy="4505325"/>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LATHE RADIUS ATTACHMENT</a:t>
            </a:r>
            <a:endParaRPr lang="en-US" b="1" dirty="0">
              <a:solidFill>
                <a:schemeClr val="accent2">
                  <a:lumMod val="50000"/>
                </a:schemeClr>
              </a:solidFill>
            </a:endParaRPr>
          </a:p>
        </p:txBody>
      </p:sp>
      <p:pic>
        <p:nvPicPr>
          <p:cNvPr id="7170"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LATHE RADIUS ATTACHMENT</a:t>
            </a: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546957" y="1600200"/>
            <a:ext cx="8050085"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6A662DD-C917-4DD7-A308-754F32571C7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SHUTTER-ROLL-OFF ROOF INTEGRATION</a:t>
            </a:r>
            <a:endParaRPr lang="en-US" dirty="0"/>
          </a:p>
        </p:txBody>
      </p:sp>
      <p:pic>
        <p:nvPicPr>
          <p:cNvPr id="8194"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LN2 FILLING EQUIPMENT FOR CCD</a:t>
            </a:r>
            <a:endParaRPr lang="en-US" b="1" dirty="0">
              <a:solidFill>
                <a:schemeClr val="tx2">
                  <a:lumMod val="60000"/>
                  <a:lumOff val="40000"/>
                </a:schemeClr>
              </a:solidFill>
            </a:endParaRPr>
          </a:p>
        </p:txBody>
      </p:sp>
      <p:pic>
        <p:nvPicPr>
          <p:cNvPr id="9218"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WELDING ROTORY FIXTURE</a:t>
            </a:r>
            <a:endParaRPr lang="en-US" b="1" dirty="0">
              <a:solidFill>
                <a:schemeClr val="accent1">
                  <a:lumMod val="75000"/>
                </a:schemeClr>
              </a:solidFill>
            </a:endParaRPr>
          </a:p>
        </p:txBody>
      </p:sp>
      <p:pic>
        <p:nvPicPr>
          <p:cNvPr id="10242"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75000"/>
                  </a:schemeClr>
                </a:solidFill>
              </a:rPr>
              <a:t>AUTOMATIC GAS CUTTING MACHINE</a:t>
            </a:r>
            <a:endParaRPr lang="en-US" b="1" dirty="0">
              <a:solidFill>
                <a:schemeClr val="accent2">
                  <a:lumMod val="75000"/>
                </a:schemeClr>
              </a:solidFill>
            </a:endParaRPr>
          </a:p>
        </p:txBody>
      </p:sp>
      <p:pic>
        <p:nvPicPr>
          <p:cNvPr id="11266" name="Picture 2" descr="F:\D\3.6 M\PRADIP\AUTO GAS CUTTING.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2">
                    <a:lumMod val="50000"/>
                  </a:schemeClr>
                </a:solidFill>
              </a:rPr>
              <a:t>UNIFORMLY GAS CUT METAL PIECES</a:t>
            </a:r>
            <a:endParaRPr lang="en-US" b="1" dirty="0">
              <a:solidFill>
                <a:schemeClr val="bg2">
                  <a:lumMod val="50000"/>
                </a:schemeClr>
              </a:solidFill>
            </a:endParaRPr>
          </a:p>
        </p:txBody>
      </p:sp>
      <p:pic>
        <p:nvPicPr>
          <p:cNvPr id="13314" name="Picture 2" descr="F:\D\3.6 M\PRADIP\BASE PLATE CUTTING FOR SUPPORTING STRUCTURE.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40000"/>
                    <a:lumOff val="60000"/>
                  </a:schemeClr>
                </a:solidFill>
              </a:rPr>
              <a:t>SURFACE PAINT THICKNESS GUAGE</a:t>
            </a:r>
            <a:endParaRPr lang="en-US" b="1" dirty="0">
              <a:solidFill>
                <a:schemeClr val="accent2">
                  <a:lumMod val="40000"/>
                  <a:lumOff val="60000"/>
                </a:schemeClr>
              </a:solidFill>
            </a:endParaRPr>
          </a:p>
        </p:txBody>
      </p:sp>
      <p:pic>
        <p:nvPicPr>
          <p:cNvPr id="12290" name="Picture 2" descr="F:\D\3.6 M\PRADIP\COAT CHECKING AFTER GALVANISING.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2438399"/>
          </a:xfrm>
        </p:spPr>
        <p:txBody>
          <a:bodyPr>
            <a:noAutofit/>
          </a:bodyPr>
          <a:lstStyle/>
          <a:p>
            <a:r>
              <a:rPr lang="en-US" sz="1800" dirty="0" smtClean="0"/>
              <a:t>Machine </a:t>
            </a:r>
            <a:r>
              <a:rPr lang="en-US" sz="1800" dirty="0" err="1" smtClean="0"/>
              <a:t>Tools,Conventional</a:t>
            </a:r>
            <a:r>
              <a:rPr lang="en-US" sz="1800" dirty="0" smtClean="0"/>
              <a:t> </a:t>
            </a:r>
            <a:r>
              <a:rPr lang="en-US" sz="1800" dirty="0" err="1" smtClean="0"/>
              <a:t>Process,CNC,VMC,Machining</a:t>
            </a:r>
            <a:r>
              <a:rPr lang="en-US" sz="1800" dirty="0" smtClean="0"/>
              <a:t> </a:t>
            </a:r>
            <a:r>
              <a:rPr lang="en-US" sz="1800" dirty="0" err="1" smtClean="0"/>
              <a:t>Centre,Programming,Quality</a:t>
            </a:r>
            <a:r>
              <a:rPr lang="en-US" sz="1800" dirty="0" smtClean="0"/>
              <a:t> </a:t>
            </a:r>
            <a:r>
              <a:rPr lang="en-US" sz="1800" dirty="0" err="1" smtClean="0"/>
              <a:t>Control,Inspection,Total</a:t>
            </a:r>
            <a:r>
              <a:rPr lang="en-US" sz="1800" dirty="0" smtClean="0"/>
              <a:t> Quality </a:t>
            </a:r>
            <a:r>
              <a:rPr lang="en-US" sz="1800" dirty="0" err="1" smtClean="0"/>
              <a:t>Management,KAIZEN,OEE,KPI,CMM,Welding,Assembly,Estimation</a:t>
            </a:r>
            <a:r>
              <a:rPr lang="en-US" sz="1800" dirty="0" smtClean="0"/>
              <a:t> &amp; </a:t>
            </a:r>
            <a:r>
              <a:rPr lang="en-US" sz="1800" dirty="0" err="1" smtClean="0"/>
              <a:t>Costing,Laser</a:t>
            </a:r>
            <a:r>
              <a:rPr lang="en-US" sz="1800" dirty="0" smtClean="0"/>
              <a:t> </a:t>
            </a:r>
            <a:r>
              <a:rPr lang="en-US" sz="1800" dirty="0" err="1" smtClean="0"/>
              <a:t>Cutting,Press</a:t>
            </a:r>
            <a:r>
              <a:rPr lang="en-US" sz="1800" dirty="0" smtClean="0"/>
              <a:t> </a:t>
            </a:r>
            <a:r>
              <a:rPr lang="en-US" sz="1800" dirty="0" err="1" smtClean="0"/>
              <a:t>Tool,Production</a:t>
            </a:r>
            <a:r>
              <a:rPr lang="en-US" sz="1800" dirty="0" smtClean="0"/>
              <a:t> </a:t>
            </a:r>
            <a:r>
              <a:rPr lang="en-US" sz="1800" dirty="0" err="1" smtClean="0"/>
              <a:t>Planning,Cutting</a:t>
            </a:r>
            <a:r>
              <a:rPr lang="en-US" sz="1800" dirty="0" smtClean="0"/>
              <a:t> </a:t>
            </a:r>
            <a:r>
              <a:rPr lang="en-US" sz="1800" dirty="0" err="1" smtClean="0"/>
              <a:t>Tools,Measuring</a:t>
            </a:r>
            <a:r>
              <a:rPr lang="en-US" sz="1800" dirty="0" smtClean="0"/>
              <a:t> Tools etc.</a:t>
            </a:r>
            <a:br>
              <a:rPr lang="en-US" sz="1800" dirty="0" smtClean="0"/>
            </a:br>
            <a:endParaRPr lang="en-US" sz="1800" dirty="0"/>
          </a:p>
        </p:txBody>
      </p:sp>
      <p:sp>
        <p:nvSpPr>
          <p:cNvPr id="3" name="Text Placeholder 2"/>
          <p:cNvSpPr>
            <a:spLocks noGrp="1"/>
          </p:cNvSpPr>
          <p:nvPr>
            <p:ph type="body" idx="1"/>
          </p:nvPr>
        </p:nvSpPr>
        <p:spPr>
          <a:xfrm>
            <a:off x="722313" y="1219201"/>
            <a:ext cx="7354887" cy="1447799"/>
          </a:xfrm>
        </p:spPr>
        <p:txBody>
          <a:bodyPr>
            <a:normAutofit/>
          </a:bodyPr>
          <a:lstStyle/>
          <a:p>
            <a:pPr algn="ctr"/>
            <a:r>
              <a:rPr lang="en-US" sz="5400" b="1" dirty="0" smtClean="0">
                <a:solidFill>
                  <a:schemeClr val="accent6"/>
                </a:solidFill>
              </a:rPr>
              <a:t>Key Words:-</a:t>
            </a:r>
            <a:endParaRPr lang="en-US" sz="5400" b="1" dirty="0">
              <a:solidFill>
                <a:schemeClr val="accent6"/>
              </a:solidFill>
            </a:endParaRPr>
          </a:p>
        </p:txBody>
      </p:sp>
      <p:sp>
        <p:nvSpPr>
          <p:cNvPr id="4" name="Slide Number Placeholder 3"/>
          <p:cNvSpPr>
            <a:spLocks noGrp="1"/>
          </p:cNvSpPr>
          <p:nvPr>
            <p:ph type="sldNum" sz="quarter" idx="12"/>
          </p:nvPr>
        </p:nvSpPr>
        <p:spPr/>
        <p:txBody>
          <a:bodyPr/>
          <a:lstStyle/>
          <a:p>
            <a:fld id="{F6A662DD-C917-4DD7-A308-754F32571C7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60000"/>
                    <a:lumOff val="40000"/>
                  </a:schemeClr>
                </a:solidFill>
              </a:rPr>
              <a:t>DYE PENETRATION TEST ON WELDED JOINTS</a:t>
            </a:r>
            <a:endParaRPr lang="en-US" b="1" dirty="0">
              <a:solidFill>
                <a:schemeClr val="tx2">
                  <a:lumMod val="60000"/>
                  <a:lumOff val="40000"/>
                </a:schemeClr>
              </a:solidFill>
            </a:endParaRPr>
          </a:p>
        </p:txBody>
      </p:sp>
      <p:pic>
        <p:nvPicPr>
          <p:cNvPr id="14338" name="Picture 2" descr="F:\D\3.6 M\PRADIP\WELDING-TOP PLATE JOINT-BOTTOM RING BEAM.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60000"/>
                    <a:lumOff val="40000"/>
                  </a:schemeClr>
                </a:solidFill>
              </a:rPr>
              <a:t>DOME SUPPORT STRUCTURE &amp; EXTENSION BUILDING ERECTION-3.6M DOT</a:t>
            </a:r>
            <a:endParaRPr lang="en-US" sz="3200" b="1" dirty="0">
              <a:solidFill>
                <a:schemeClr val="tx2">
                  <a:lumMod val="60000"/>
                  <a:lumOff val="40000"/>
                </a:schemeClr>
              </a:solidFill>
            </a:endParaRPr>
          </a:p>
        </p:txBody>
      </p:sp>
      <p:pic>
        <p:nvPicPr>
          <p:cNvPr id="15362" name="Picture 2" descr="F:\D\3.6 M\pradip3.6\DSC09960.JPG"/>
          <p:cNvPicPr>
            <a:picLocks noGrp="1" noChangeAspect="1" noChangeArrowheads="1"/>
          </p:cNvPicPr>
          <p:nvPr>
            <p:ph idx="1"/>
          </p:nvPr>
        </p:nvPicPr>
        <p:blipFill>
          <a:blip r:embed="rId2" cstate="print"/>
          <a:stretch>
            <a:fillRect/>
          </a:stretch>
        </p:blipFill>
        <p:spPr bwMode="auto">
          <a:xfrm>
            <a:off x="553078" y="1600200"/>
            <a:ext cx="8037844"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2">
                    <a:lumMod val="25000"/>
                  </a:schemeClr>
                </a:solidFill>
              </a:rPr>
              <a:t>PRIMARY WIREHOUSING LAYOUT OF 3.6 DOT COMPONENTS</a:t>
            </a:r>
            <a:endParaRPr lang="en-US" b="1" dirty="0">
              <a:solidFill>
                <a:schemeClr val="bg2">
                  <a:lumMod val="25000"/>
                </a:schemeClr>
              </a:solidFill>
            </a:endParaRPr>
          </a:p>
        </p:txBody>
      </p:sp>
      <p:pic>
        <p:nvPicPr>
          <p:cNvPr id="16386" name="Picture 2"/>
          <p:cNvPicPr>
            <a:picLocks noGrp="1" noChangeAspect="1" noChangeArrowheads="1"/>
          </p:cNvPicPr>
          <p:nvPr>
            <p:ph idx="1"/>
          </p:nvPr>
        </p:nvPicPr>
        <p:blipFill>
          <a:blip r:embed="rId2" cstate="print"/>
          <a:stretch>
            <a:fillRect/>
          </a:stretch>
        </p:blipFill>
        <p:spPr bwMode="auto">
          <a:xfrm>
            <a:off x="2971912" y="1600200"/>
            <a:ext cx="3200176"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75000"/>
                  </a:schemeClr>
                </a:solidFill>
              </a:rPr>
              <a:t>ROLL OFF ROOF FABRICATION &amp; ERECTION-1.30 M DOT</a:t>
            </a:r>
            <a:endParaRPr lang="en-US" b="1" dirty="0">
              <a:solidFill>
                <a:schemeClr val="accent2">
                  <a:lumMod val="75000"/>
                </a:schemeClr>
              </a:solidFill>
            </a:endParaRPr>
          </a:p>
        </p:txBody>
      </p:sp>
      <p:pic>
        <p:nvPicPr>
          <p:cNvPr id="17410" name="Picture 2" descr="F:\D\PENDRIVE\New Folder\DSC02695.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60000"/>
                    <a:lumOff val="40000"/>
                  </a:schemeClr>
                </a:solidFill>
              </a:rPr>
              <a:t>3.6M DOT SITE-FIRST DIGGING</a:t>
            </a:r>
            <a:endParaRPr lang="en-US" b="1" dirty="0">
              <a:solidFill>
                <a:schemeClr val="accent6">
                  <a:lumMod val="60000"/>
                  <a:lumOff val="40000"/>
                </a:schemeClr>
              </a:solidFill>
            </a:endParaRPr>
          </a:p>
        </p:txBody>
      </p:sp>
      <p:pic>
        <p:nvPicPr>
          <p:cNvPr id="18434" name="Picture 2" descr="F:\D\PENDRIVE\New Folder\DSC02706.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5">
                    <a:lumMod val="50000"/>
                  </a:schemeClr>
                </a:solidFill>
              </a:rPr>
              <a:t>LIDAR INSTRUMENT ROLL OFF ROOF</a:t>
            </a:r>
            <a:endParaRPr lang="en-US" b="1" dirty="0">
              <a:solidFill>
                <a:schemeClr val="accent5">
                  <a:lumMod val="50000"/>
                </a:schemeClr>
              </a:solidFill>
            </a:endParaRPr>
          </a:p>
        </p:txBody>
      </p:sp>
      <p:pic>
        <p:nvPicPr>
          <p:cNvPr id="19458" name="Picture 2" descr="F:\D\PENDRIVE\new lidar\DSC00986.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SHEET BENDING MACHINE</a:t>
            </a:r>
            <a:endParaRPr lang="en-US" dirty="0"/>
          </a:p>
        </p:txBody>
      </p:sp>
      <p:pic>
        <p:nvPicPr>
          <p:cNvPr id="20482" name="Picture 2" descr="F:\D\PENDRIVE\DIT\Image002.jpg"/>
          <p:cNvPicPr>
            <a:picLocks noGrp="1" noChangeAspect="1" noChangeArrowheads="1"/>
          </p:cNvPicPr>
          <p:nvPr>
            <p:ph idx="1"/>
          </p:nvPr>
        </p:nvPicPr>
        <p:blipFill>
          <a:blip r:embed="rId2" cstate="print"/>
          <a:stretch>
            <a:fillRect/>
          </a:stretch>
        </p:blipFill>
        <p:spPr bwMode="auto">
          <a:xfrm>
            <a:off x="1554691" y="1600200"/>
            <a:ext cx="6034617" cy="4525963"/>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1.30 M TEL CCD FILTER HOUSING ASSEMBLY DESIGN</a:t>
            </a:r>
            <a:endParaRPr lang="en-US" dirty="0"/>
          </a:p>
        </p:txBody>
      </p:sp>
      <p:pic>
        <p:nvPicPr>
          <p:cNvPr id="4" name="Picture Placeholder 4"/>
          <p:cNvPicPr>
            <a:picLocks noGrp="1"/>
          </p:cNvPicPr>
          <p:nvPr>
            <p:ph idx="1"/>
          </p:nvPr>
        </p:nvPicPr>
        <p:blipFill>
          <a:blip r:embed="rId2" cstate="print"/>
          <a:stretch>
            <a:fillRect/>
          </a:stretch>
        </p:blipFill>
        <p:spPr bwMode="auto">
          <a:xfrm>
            <a:off x="546957" y="1600200"/>
            <a:ext cx="8050085"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6A662DD-C917-4DD7-A308-754F32571C71}"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546957" y="1600200"/>
            <a:ext cx="8050085"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6A662DD-C917-4DD7-A308-754F32571C71}"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6A662DD-C917-4DD7-A308-754F32571C71}" type="slidenum">
              <a:rPr lang="en-US" smtClean="0"/>
              <a:pPr/>
              <a:t>39</a:t>
            </a:fld>
            <a:endParaRPr lang="en-US"/>
          </a:p>
        </p:txBody>
      </p:sp>
      <p:sp>
        <p:nvSpPr>
          <p:cNvPr id="46082" name="Rectangle 2"/>
          <p:cNvSpPr>
            <a:spLocks noGrp="1" noChangeArrowheads="1"/>
          </p:cNvSpPr>
          <p:nvPr>
            <p:ph type="title" idx="4294967295"/>
          </p:nvPr>
        </p:nvSpPr>
        <p:spPr>
          <a:xfrm>
            <a:off x="381000" y="152400"/>
            <a:ext cx="8763000" cy="990600"/>
          </a:xfrm>
          <a:solidFill>
            <a:srgbClr val="EFFFDF"/>
          </a:solidFill>
          <a:effectLst>
            <a:prstShdw prst="shdw17" dist="17961" dir="2700000">
              <a:srgbClr val="8F9986"/>
            </a:prstShdw>
          </a:effectLst>
        </p:spPr>
        <p:txBody>
          <a:bodyPr>
            <a:normAutofit fontScale="90000"/>
          </a:bodyPr>
          <a:lstStyle/>
          <a:p>
            <a:pPr eaLnBrk="1" hangingPunct="1"/>
            <a:r>
              <a:rPr lang="en-US" altLang="en-US" sz="3200" dirty="0" smtClean="0"/>
              <a:t>Metallurgical Characteristics Controlling </a:t>
            </a:r>
            <a:br>
              <a:rPr lang="en-US" altLang="en-US" sz="3200" dirty="0" smtClean="0"/>
            </a:br>
            <a:r>
              <a:rPr lang="en-US" altLang="en-US" sz="3200" dirty="0" smtClean="0"/>
              <a:t>Material Properties</a:t>
            </a:r>
          </a:p>
        </p:txBody>
      </p:sp>
      <p:sp>
        <p:nvSpPr>
          <p:cNvPr id="278531" name="AutoShape 3"/>
          <p:cNvSpPr>
            <a:spLocks noChangeArrowheads="1"/>
          </p:cNvSpPr>
          <p:nvPr/>
        </p:nvSpPr>
        <p:spPr bwMode="auto">
          <a:xfrm>
            <a:off x="3124200" y="2667000"/>
            <a:ext cx="2819400" cy="1066800"/>
          </a:xfrm>
          <a:prstGeom prst="roundRect">
            <a:avLst>
              <a:gd name="adj" fmla="val 16667"/>
            </a:avLst>
          </a:prstGeom>
          <a:solidFill>
            <a:srgbClr val="2108B4"/>
          </a:solidFill>
          <a:ln>
            <a:noFill/>
          </a:ln>
          <a:effectLst>
            <a:prstShdw prst="shdw17" dist="17961" dir="2700000">
              <a:srgbClr val="14056C"/>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800" b="1" dirty="0">
                <a:solidFill>
                  <a:srgbClr val="FFFFFF"/>
                </a:solidFill>
                <a:cs typeface="+mn-cs"/>
              </a:rPr>
              <a:t>Material </a:t>
            </a:r>
          </a:p>
          <a:p>
            <a:pPr algn="ctr" eaLnBrk="1" hangingPunct="1">
              <a:spcBef>
                <a:spcPct val="0"/>
              </a:spcBef>
              <a:buFontTx/>
              <a:buNone/>
              <a:defRPr/>
            </a:pPr>
            <a:r>
              <a:rPr lang="en-US" altLang="en-US" sz="2800" b="1" dirty="0">
                <a:solidFill>
                  <a:srgbClr val="FFFFFF"/>
                </a:solidFill>
                <a:cs typeface="+mn-cs"/>
              </a:rPr>
              <a:t>Properties</a:t>
            </a:r>
          </a:p>
        </p:txBody>
      </p:sp>
      <p:sp>
        <p:nvSpPr>
          <p:cNvPr id="278532" name="Rectangle 4"/>
          <p:cNvSpPr>
            <a:spLocks noChangeArrowheads="1"/>
          </p:cNvSpPr>
          <p:nvPr/>
        </p:nvSpPr>
        <p:spPr bwMode="auto">
          <a:xfrm>
            <a:off x="2743200" y="1371600"/>
            <a:ext cx="3505200" cy="685800"/>
          </a:xfrm>
          <a:prstGeom prst="rect">
            <a:avLst/>
          </a:prstGeom>
          <a:solidFill>
            <a:srgbClr val="FFFFCC"/>
          </a:solidFill>
          <a:ln>
            <a:noFill/>
          </a:ln>
          <a:effectLst>
            <a:prstShdw prst="shdw17" dist="17961" dir="2700000">
              <a:srgbClr val="99997A"/>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400" b="1" dirty="0">
                <a:solidFill>
                  <a:srgbClr val="000000"/>
                </a:solidFill>
                <a:cs typeface="+mn-cs"/>
              </a:rPr>
              <a:t>Chemical Composition</a:t>
            </a:r>
          </a:p>
        </p:txBody>
      </p:sp>
      <p:sp>
        <p:nvSpPr>
          <p:cNvPr id="278533" name="Rectangle 5"/>
          <p:cNvSpPr>
            <a:spLocks noChangeArrowheads="1"/>
          </p:cNvSpPr>
          <p:nvPr/>
        </p:nvSpPr>
        <p:spPr bwMode="auto">
          <a:xfrm>
            <a:off x="2743200" y="4343400"/>
            <a:ext cx="3505200" cy="685800"/>
          </a:xfrm>
          <a:prstGeom prst="rect">
            <a:avLst/>
          </a:prstGeom>
          <a:solidFill>
            <a:srgbClr val="CCFFCC"/>
          </a:solidFill>
          <a:ln>
            <a:noFill/>
          </a:ln>
          <a:effectLst>
            <a:prstShdw prst="shdw17" dist="17961" dir="2700000">
              <a:srgbClr val="7A997A"/>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400" b="1" dirty="0">
                <a:solidFill>
                  <a:srgbClr val="000000"/>
                </a:solidFill>
                <a:cs typeface="+mn-cs"/>
              </a:rPr>
              <a:t>Crystal Structure</a:t>
            </a:r>
          </a:p>
        </p:txBody>
      </p:sp>
      <p:sp>
        <p:nvSpPr>
          <p:cNvPr id="278534" name="Rectangle 6"/>
          <p:cNvSpPr>
            <a:spLocks noChangeArrowheads="1"/>
          </p:cNvSpPr>
          <p:nvPr/>
        </p:nvSpPr>
        <p:spPr bwMode="auto">
          <a:xfrm>
            <a:off x="0" y="2819400"/>
            <a:ext cx="2438400" cy="685800"/>
          </a:xfrm>
          <a:prstGeom prst="rect">
            <a:avLst/>
          </a:prstGeom>
          <a:solidFill>
            <a:srgbClr val="CCFFFF"/>
          </a:solidFill>
          <a:ln>
            <a:noFill/>
          </a:ln>
          <a:effectLst>
            <a:prstShdw prst="shdw17" dist="17961" dir="2700000">
              <a:srgbClr val="7A9999"/>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400" b="1" dirty="0">
                <a:solidFill>
                  <a:srgbClr val="000000"/>
                </a:solidFill>
                <a:cs typeface="+mn-cs"/>
              </a:rPr>
              <a:t>Microstructure</a:t>
            </a:r>
          </a:p>
        </p:txBody>
      </p:sp>
      <p:sp>
        <p:nvSpPr>
          <p:cNvPr id="278535" name="Rectangle 7"/>
          <p:cNvSpPr>
            <a:spLocks noChangeArrowheads="1"/>
          </p:cNvSpPr>
          <p:nvPr/>
        </p:nvSpPr>
        <p:spPr bwMode="auto">
          <a:xfrm>
            <a:off x="6629400" y="2819400"/>
            <a:ext cx="2438400" cy="685800"/>
          </a:xfrm>
          <a:prstGeom prst="rect">
            <a:avLst/>
          </a:prstGeom>
          <a:solidFill>
            <a:srgbClr val="FFCCFF"/>
          </a:solidFill>
          <a:ln>
            <a:noFill/>
          </a:ln>
          <a:effectLst>
            <a:prstShdw prst="shdw17" dist="17961" dir="2700000">
              <a:srgbClr val="997A99"/>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400" b="1" dirty="0">
                <a:solidFill>
                  <a:srgbClr val="000000"/>
                </a:solidFill>
                <a:cs typeface="+mn-cs"/>
              </a:rPr>
              <a:t>Dislocation</a:t>
            </a:r>
          </a:p>
          <a:p>
            <a:pPr algn="ctr" eaLnBrk="1" hangingPunct="1">
              <a:spcBef>
                <a:spcPct val="0"/>
              </a:spcBef>
              <a:buFontTx/>
              <a:buNone/>
              <a:defRPr/>
            </a:pPr>
            <a:r>
              <a:rPr lang="en-US" altLang="en-US" sz="2400" b="1" dirty="0">
                <a:solidFill>
                  <a:srgbClr val="000000"/>
                </a:solidFill>
                <a:cs typeface="+mn-cs"/>
              </a:rPr>
              <a:t>Density</a:t>
            </a:r>
          </a:p>
        </p:txBody>
      </p:sp>
      <p:sp>
        <p:nvSpPr>
          <p:cNvPr id="278536" name="AutoShape 8"/>
          <p:cNvSpPr>
            <a:spLocks noChangeArrowheads="1"/>
          </p:cNvSpPr>
          <p:nvPr/>
        </p:nvSpPr>
        <p:spPr bwMode="auto">
          <a:xfrm rot="-5400000">
            <a:off x="4305300" y="3848100"/>
            <a:ext cx="4572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ln w="9525">
            <a:solidFill>
              <a:schemeClr val="tx1"/>
            </a:solidFill>
            <a:miter lim="800000"/>
            <a:headEnd/>
            <a:tailEnd/>
          </a:ln>
        </p:spPr>
        <p:txBody>
          <a:bodyPr wrap="none" anchor="ctr"/>
          <a:lstStyle/>
          <a:p>
            <a:pPr>
              <a:defRPr/>
            </a:pPr>
            <a:endParaRPr lang="en-US" dirty="0">
              <a:solidFill>
                <a:srgbClr val="000000"/>
              </a:solidFill>
              <a:latin typeface="Arial" panose="020B0604020202020204" pitchFamily="34" charset="0"/>
              <a:cs typeface="+mn-cs"/>
            </a:endParaRPr>
          </a:p>
        </p:txBody>
      </p:sp>
      <p:sp>
        <p:nvSpPr>
          <p:cNvPr id="278537" name="AutoShape 9"/>
          <p:cNvSpPr>
            <a:spLocks noChangeArrowheads="1"/>
          </p:cNvSpPr>
          <p:nvPr/>
        </p:nvSpPr>
        <p:spPr bwMode="auto">
          <a:xfrm rot="5400000">
            <a:off x="4305300" y="2171700"/>
            <a:ext cx="4572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ln w="9525">
            <a:solidFill>
              <a:schemeClr val="tx1"/>
            </a:solidFill>
            <a:miter lim="800000"/>
            <a:headEnd/>
            <a:tailEnd/>
          </a:ln>
        </p:spPr>
        <p:txBody>
          <a:bodyPr wrap="none" anchor="ctr"/>
          <a:lstStyle/>
          <a:p>
            <a:pPr>
              <a:defRPr/>
            </a:pPr>
            <a:endParaRPr lang="en-US" dirty="0">
              <a:solidFill>
                <a:srgbClr val="000000"/>
              </a:solidFill>
              <a:latin typeface="Arial" panose="020B0604020202020204" pitchFamily="34" charset="0"/>
              <a:cs typeface="+mn-cs"/>
            </a:endParaRPr>
          </a:p>
        </p:txBody>
      </p:sp>
      <p:sp>
        <p:nvSpPr>
          <p:cNvPr id="278538" name="AutoShape 10"/>
          <p:cNvSpPr>
            <a:spLocks noChangeArrowheads="1"/>
          </p:cNvSpPr>
          <p:nvPr/>
        </p:nvSpPr>
        <p:spPr bwMode="auto">
          <a:xfrm>
            <a:off x="2590800" y="2971800"/>
            <a:ext cx="3810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ln w="9525">
            <a:solidFill>
              <a:schemeClr val="tx1"/>
            </a:solidFill>
            <a:miter lim="800000"/>
            <a:headEnd/>
            <a:tailEnd/>
          </a:ln>
        </p:spPr>
        <p:txBody>
          <a:bodyPr wrap="none" anchor="ctr"/>
          <a:lstStyle/>
          <a:p>
            <a:pPr>
              <a:defRPr/>
            </a:pPr>
            <a:endParaRPr lang="en-US" dirty="0">
              <a:solidFill>
                <a:srgbClr val="000000"/>
              </a:solidFill>
              <a:latin typeface="Arial" panose="020B0604020202020204" pitchFamily="34" charset="0"/>
              <a:cs typeface="+mn-cs"/>
            </a:endParaRPr>
          </a:p>
        </p:txBody>
      </p:sp>
      <p:sp>
        <p:nvSpPr>
          <p:cNvPr id="278539" name="AutoShape 11"/>
          <p:cNvSpPr>
            <a:spLocks noChangeArrowheads="1"/>
          </p:cNvSpPr>
          <p:nvPr/>
        </p:nvSpPr>
        <p:spPr bwMode="auto">
          <a:xfrm rot="10800000">
            <a:off x="6019800" y="2971800"/>
            <a:ext cx="4572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ln w="9525">
            <a:solidFill>
              <a:schemeClr val="tx1"/>
            </a:solidFill>
            <a:miter lim="800000"/>
            <a:headEnd/>
            <a:tailEnd/>
          </a:ln>
        </p:spPr>
        <p:txBody>
          <a:bodyPr wrap="none" anchor="ctr"/>
          <a:lstStyle/>
          <a:p>
            <a:pPr>
              <a:defRPr/>
            </a:pPr>
            <a:endParaRPr lang="en-US" dirty="0">
              <a:solidFill>
                <a:srgbClr val="000000"/>
              </a:solidFill>
              <a:latin typeface="Arial" panose="020B0604020202020204"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US" dirty="0" smtClean="0"/>
              <a:t>Machine Tool:-an </a:t>
            </a:r>
            <a:r>
              <a:rPr lang="en-US" dirty="0" smtClean="0">
                <a:hlinkClick r:id="rId2" tooltip="Definition of automatic"/>
              </a:rPr>
              <a:t>automatic</a:t>
            </a:r>
            <a:r>
              <a:rPr lang="en-US" dirty="0" smtClean="0"/>
              <a:t> or </a:t>
            </a:r>
            <a:r>
              <a:rPr lang="en-US" dirty="0" smtClean="0">
                <a:hlinkClick r:id="rId3" tooltip="Definition of semiautomatic"/>
              </a:rPr>
              <a:t>semiautomatic</a:t>
            </a:r>
            <a:r>
              <a:rPr lang="en-US" dirty="0" smtClean="0"/>
              <a:t> power-driven tool, as an </a:t>
            </a:r>
            <a:r>
              <a:rPr lang="en-US" dirty="0" smtClean="0">
                <a:hlinkClick r:id="rId4" tooltip="Definition of electric"/>
              </a:rPr>
              <a:t>electric</a:t>
            </a:r>
            <a:r>
              <a:rPr lang="en-US" dirty="0" smtClean="0"/>
              <a:t> lathe, </a:t>
            </a:r>
            <a:r>
              <a:rPr lang="en-US" dirty="0" smtClean="0">
                <a:hlinkClick r:id="rId5" tooltip="Definition of punch"/>
              </a:rPr>
              <a:t>punch</a:t>
            </a:r>
            <a:r>
              <a:rPr lang="en-US" dirty="0" smtClean="0"/>
              <a:t> </a:t>
            </a:r>
            <a:r>
              <a:rPr lang="en-US" dirty="0" smtClean="0">
                <a:hlinkClick r:id="rId6" tooltip="Definition of press"/>
              </a:rPr>
              <a:t>press</a:t>
            </a:r>
            <a:r>
              <a:rPr lang="en-US" dirty="0" smtClean="0"/>
              <a:t>, </a:t>
            </a:r>
            <a:r>
              <a:rPr lang="en-US" dirty="0" smtClean="0">
                <a:hlinkClick r:id="rId7" tooltip="Definition of drill"/>
              </a:rPr>
              <a:t>drill</a:t>
            </a:r>
            <a:r>
              <a:rPr lang="en-US" dirty="0" smtClean="0"/>
              <a:t>, or planer: machine tools are used in making machines or machine parts.</a:t>
            </a:r>
          </a:p>
          <a:p>
            <a:r>
              <a:rPr lang="en-US" dirty="0" smtClean="0"/>
              <a:t>The conventional machining process </a:t>
            </a:r>
            <a:r>
              <a:rPr lang="en-US" b="1" dirty="0" smtClean="0"/>
              <a:t>uses a human operator to direct and control machining tools such as milling, boring, and drilling machines as well as lathes and other sharp cutting tools</a:t>
            </a:r>
            <a:r>
              <a:rPr lang="en-US" dirty="0" smtClean="0"/>
              <a:t>.</a:t>
            </a:r>
          </a:p>
          <a:p>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r>
              <a:rPr lang="en-US" altLang="en-US" sz="4000" b="1" dirty="0" smtClean="0">
                <a:solidFill>
                  <a:schemeClr val="bg2">
                    <a:lumMod val="50000"/>
                  </a:schemeClr>
                </a:solidFill>
              </a:rPr>
              <a:t>Criteria for  Selection of Materials</a:t>
            </a:r>
          </a:p>
        </p:txBody>
      </p:sp>
      <p:sp>
        <p:nvSpPr>
          <p:cNvPr id="3" name="Content Placeholder 2"/>
          <p:cNvSpPr>
            <a:spLocks noGrp="1"/>
          </p:cNvSpPr>
          <p:nvPr>
            <p:ph idx="1"/>
          </p:nvPr>
        </p:nvSpPr>
        <p:spPr/>
        <p:txBody>
          <a:bodyPr>
            <a:normAutofit fontScale="92500" lnSpcReduction="10000"/>
          </a:bodyPr>
          <a:lstStyle/>
          <a:p>
            <a:pPr>
              <a:defRPr/>
            </a:pPr>
            <a:r>
              <a:rPr lang="en-US" dirty="0"/>
              <a:t>Mechanical Properties</a:t>
            </a:r>
          </a:p>
          <a:p>
            <a:pPr marL="0" indent="0">
              <a:buFontTx/>
              <a:buNone/>
              <a:defRPr/>
            </a:pPr>
            <a:r>
              <a:rPr lang="en-US" sz="2400" dirty="0"/>
              <a:t>            - </a:t>
            </a:r>
            <a:r>
              <a:rPr lang="en-US" sz="2400" dirty="0">
                <a:solidFill>
                  <a:srgbClr val="FF0000"/>
                </a:solidFill>
              </a:rPr>
              <a:t>Strength ( YS &amp; UTS ) :   Thickness</a:t>
            </a:r>
          </a:p>
          <a:p>
            <a:pPr marL="0" indent="0">
              <a:buNone/>
              <a:defRPr/>
            </a:pPr>
            <a:r>
              <a:rPr lang="en-US" sz="2400" dirty="0">
                <a:solidFill>
                  <a:srgbClr val="FF0000"/>
                </a:solidFill>
              </a:rPr>
              <a:t>             -Toughness : Flaw Tolerance , BF , </a:t>
            </a:r>
            <a:r>
              <a:rPr lang="en-US" sz="2400" dirty="0" smtClean="0">
                <a:solidFill>
                  <a:srgbClr val="FF0000"/>
                </a:solidFill>
              </a:rPr>
              <a:t>DBTT</a:t>
            </a:r>
            <a:r>
              <a:rPr lang="en-IN" sz="2400" cap="all" dirty="0" smtClean="0"/>
              <a:t> (DUCTILE-TO-BRITTLE TRANSITION TEMPERATURE)</a:t>
            </a:r>
            <a:endParaRPr lang="en-US" sz="2400" dirty="0">
              <a:solidFill>
                <a:srgbClr val="FF0000"/>
              </a:solidFill>
            </a:endParaRPr>
          </a:p>
          <a:p>
            <a:pPr>
              <a:defRPr/>
            </a:pPr>
            <a:r>
              <a:rPr lang="en-US" dirty="0"/>
              <a:t>Corrosion Properties</a:t>
            </a:r>
          </a:p>
          <a:p>
            <a:pPr marL="0" indent="0">
              <a:buFontTx/>
              <a:buNone/>
              <a:defRPr/>
            </a:pPr>
            <a:r>
              <a:rPr lang="en-US" sz="2400" dirty="0"/>
              <a:t>             </a:t>
            </a:r>
            <a:r>
              <a:rPr lang="en-US" sz="2400" dirty="0">
                <a:solidFill>
                  <a:srgbClr val="FF0000"/>
                </a:solidFill>
              </a:rPr>
              <a:t>- Uniform </a:t>
            </a:r>
            <a:r>
              <a:rPr lang="en-US" sz="2400" dirty="0" err="1">
                <a:solidFill>
                  <a:srgbClr val="FF0000"/>
                </a:solidFill>
              </a:rPr>
              <a:t>Corr</a:t>
            </a:r>
            <a:r>
              <a:rPr lang="en-US" sz="2400" dirty="0">
                <a:solidFill>
                  <a:srgbClr val="FF0000"/>
                </a:solidFill>
              </a:rPr>
              <a:t> Rate : </a:t>
            </a:r>
            <a:r>
              <a:rPr lang="en-US" sz="2400" dirty="0" err="1">
                <a:solidFill>
                  <a:srgbClr val="FF0000"/>
                </a:solidFill>
              </a:rPr>
              <a:t>Corr</a:t>
            </a:r>
            <a:r>
              <a:rPr lang="en-US" sz="2400" dirty="0">
                <a:solidFill>
                  <a:srgbClr val="FF0000"/>
                </a:solidFill>
              </a:rPr>
              <a:t> Allowance</a:t>
            </a:r>
          </a:p>
          <a:p>
            <a:pPr marL="0" indent="0">
              <a:buFontTx/>
              <a:buNone/>
              <a:defRPr/>
            </a:pPr>
            <a:r>
              <a:rPr lang="en-US" sz="2400" dirty="0">
                <a:solidFill>
                  <a:srgbClr val="FF0000"/>
                </a:solidFill>
              </a:rPr>
              <a:t>             - Resistance to </a:t>
            </a:r>
            <a:r>
              <a:rPr lang="en-US" sz="2400" dirty="0" err="1">
                <a:solidFill>
                  <a:srgbClr val="FF0000"/>
                </a:solidFill>
              </a:rPr>
              <a:t>Localised</a:t>
            </a:r>
            <a:r>
              <a:rPr lang="en-US" sz="2400" dirty="0">
                <a:solidFill>
                  <a:srgbClr val="FF0000"/>
                </a:solidFill>
              </a:rPr>
              <a:t> </a:t>
            </a:r>
            <a:r>
              <a:rPr lang="en-US" sz="2400" dirty="0" err="1">
                <a:solidFill>
                  <a:srgbClr val="FF0000"/>
                </a:solidFill>
              </a:rPr>
              <a:t>Corr</a:t>
            </a:r>
            <a:r>
              <a:rPr lang="en-US" sz="2400" dirty="0">
                <a:solidFill>
                  <a:srgbClr val="FF0000"/>
                </a:solidFill>
              </a:rPr>
              <a:t> : Failure Probability</a:t>
            </a:r>
            <a:endParaRPr lang="en-US" dirty="0">
              <a:solidFill>
                <a:srgbClr val="FF0000"/>
              </a:solidFill>
            </a:endParaRPr>
          </a:p>
          <a:p>
            <a:pPr>
              <a:defRPr/>
            </a:pPr>
            <a:r>
              <a:rPr lang="en-US" dirty="0"/>
              <a:t>Fabricability</a:t>
            </a:r>
          </a:p>
          <a:p>
            <a:pPr marL="0" indent="0">
              <a:buFontTx/>
              <a:buNone/>
              <a:defRPr/>
            </a:pPr>
            <a:r>
              <a:rPr lang="en-US" sz="2400" dirty="0"/>
              <a:t>                - </a:t>
            </a:r>
            <a:r>
              <a:rPr lang="en-US" sz="2400" dirty="0">
                <a:solidFill>
                  <a:srgbClr val="FF0000"/>
                </a:solidFill>
              </a:rPr>
              <a:t>Workability , Weldability , Heat Treatment</a:t>
            </a:r>
          </a:p>
          <a:p>
            <a:pPr>
              <a:defRPr/>
            </a:pPr>
            <a:r>
              <a:rPr lang="en-US" dirty="0"/>
              <a:t>Cost</a:t>
            </a:r>
          </a:p>
        </p:txBody>
      </p:sp>
      <p:sp>
        <p:nvSpPr>
          <p:cNvPr id="4" name="Slide Number Placeholder 3"/>
          <p:cNvSpPr>
            <a:spLocks noGrp="1"/>
          </p:cNvSpPr>
          <p:nvPr>
            <p:ph type="sldNum" sz="quarter" idx="12"/>
          </p:nvPr>
        </p:nvSpPr>
        <p:spPr/>
        <p:txBody>
          <a:bodyPr/>
          <a:lstStyle/>
          <a:p>
            <a:fld id="{F6A662DD-C917-4DD7-A308-754F32571C71}"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idx="1"/>
          </p:nvPr>
        </p:nvSpPr>
        <p:spPr>
          <a:xfrm>
            <a:off x="685800" y="152400"/>
            <a:ext cx="7772400" cy="6553200"/>
          </a:xfrm>
        </p:spPr>
        <p:txBody>
          <a:bodyPr/>
          <a:lstStyle/>
          <a:p>
            <a:pPr algn="just"/>
            <a:endParaRPr lang="en-US" altLang="en-US" sz="2000" smtClean="0">
              <a:solidFill>
                <a:srgbClr val="000000"/>
              </a:solidFill>
              <a:latin typeface="Bookman Old Style" pitchFamily="18" charset="0"/>
            </a:endParaRPr>
          </a:p>
          <a:p>
            <a:pPr lvl="2">
              <a:buFontTx/>
              <a:buNone/>
            </a:pPr>
            <a:r>
              <a:rPr lang="en-US" altLang="en-US" sz="2800" b="1" smtClean="0">
                <a:solidFill>
                  <a:srgbClr val="000000"/>
                </a:solidFill>
                <a:latin typeface="Bookman Old Style" pitchFamily="18" charset="0"/>
              </a:rPr>
              <a:t> </a:t>
            </a:r>
            <a:r>
              <a:rPr lang="en-US" altLang="en-US" sz="2800" b="1" smtClean="0">
                <a:solidFill>
                  <a:srgbClr val="FF3300"/>
                </a:solidFill>
                <a:latin typeface="Bookman Old Style" pitchFamily="18" charset="0"/>
              </a:rPr>
              <a:t>Corrosion Control</a:t>
            </a:r>
            <a:endParaRPr lang="en-US" altLang="en-US" sz="2800" b="1" smtClean="0">
              <a:solidFill>
                <a:srgbClr val="000000"/>
              </a:solidFill>
              <a:latin typeface="Bookman Old Style" pitchFamily="18" charset="0"/>
            </a:endParaRPr>
          </a:p>
          <a:p>
            <a:pPr algn="just">
              <a:buFontTx/>
              <a:buNone/>
            </a:pPr>
            <a:endParaRPr lang="en-US" altLang="en-US" sz="2800" smtClean="0">
              <a:solidFill>
                <a:srgbClr val="000000"/>
              </a:solidFill>
              <a:latin typeface="Bookman Old Style" pitchFamily="18" charset="0"/>
            </a:endParaRPr>
          </a:p>
          <a:p>
            <a:pPr algn="just"/>
            <a:r>
              <a:rPr lang="en-US" altLang="en-US" sz="2000" b="1" smtClean="0">
                <a:solidFill>
                  <a:srgbClr val="0000FF"/>
                </a:solidFill>
                <a:latin typeface="Bookman Old Style" pitchFamily="18" charset="0"/>
              </a:rPr>
              <a:t>Material	</a:t>
            </a:r>
            <a:r>
              <a:rPr lang="en-US" altLang="en-US" sz="2000" b="1" smtClean="0">
                <a:solidFill>
                  <a:srgbClr val="0000FF"/>
                </a:solidFill>
                <a:latin typeface="Bookman Old Style" pitchFamily="18" charset="0"/>
                <a:sym typeface="Symbol" pitchFamily="18" charset="2"/>
              </a:rPr>
              <a:t></a:t>
            </a:r>
            <a:r>
              <a:rPr lang="en-US" altLang="en-US" sz="2000" b="1" smtClean="0">
                <a:solidFill>
                  <a:srgbClr val="0000FF"/>
                </a:solidFill>
                <a:latin typeface="Bookman Old Style" pitchFamily="18" charset="0"/>
              </a:rPr>
              <a:t>	Environment</a:t>
            </a:r>
          </a:p>
          <a:p>
            <a:pPr algn="just">
              <a:buFontTx/>
              <a:buNone/>
            </a:pPr>
            <a:r>
              <a:rPr lang="en-US" altLang="en-US" sz="2000" b="1" smtClean="0">
                <a:solidFill>
                  <a:srgbClr val="FF0000"/>
                </a:solidFill>
                <a:latin typeface="Bookman Old Style" pitchFamily="18" charset="0"/>
              </a:rPr>
              <a:t>                   Barrier</a:t>
            </a:r>
          </a:p>
          <a:p>
            <a:pPr algn="just"/>
            <a:endParaRPr lang="en-US" altLang="en-US" sz="2000" b="1" smtClean="0">
              <a:solidFill>
                <a:srgbClr val="0000FF"/>
              </a:solidFill>
              <a:latin typeface="Bookman Old Style" pitchFamily="18" charset="0"/>
            </a:endParaRPr>
          </a:p>
          <a:p>
            <a:pPr algn="just">
              <a:buFont typeface="Symbol" pitchFamily="18" charset="2"/>
              <a:buChar char="·"/>
            </a:pPr>
            <a:r>
              <a:rPr lang="en-US" altLang="en-US" sz="2400" b="1" smtClean="0">
                <a:solidFill>
                  <a:srgbClr val="FF0000"/>
                </a:solidFill>
                <a:latin typeface="Bookman Old Style" pitchFamily="18" charset="0"/>
              </a:rPr>
              <a:t>Material Control</a:t>
            </a:r>
          </a:p>
          <a:p>
            <a:pPr algn="just"/>
            <a:endParaRPr lang="en-US" altLang="en-US" sz="2000" b="1" smtClean="0">
              <a:solidFill>
                <a:srgbClr val="0000FF"/>
              </a:solidFill>
              <a:latin typeface="Bookman Old Style" pitchFamily="18" charset="0"/>
            </a:endParaRPr>
          </a:p>
          <a:p>
            <a:pPr algn="just">
              <a:buFont typeface="Wingdings" pitchFamily="2" charset="2"/>
              <a:buChar char="n"/>
            </a:pPr>
            <a:r>
              <a:rPr lang="en-US" altLang="en-US" sz="2000" b="1" smtClean="0">
                <a:solidFill>
                  <a:srgbClr val="0000FF"/>
                </a:solidFill>
                <a:latin typeface="Bookman Old Style" pitchFamily="18" charset="0"/>
              </a:rPr>
              <a:t>Material selection</a:t>
            </a:r>
          </a:p>
          <a:p>
            <a:pPr algn="just">
              <a:buFont typeface="Wingdings" pitchFamily="2" charset="2"/>
              <a:buChar char="n"/>
            </a:pPr>
            <a:r>
              <a:rPr lang="en-US" altLang="en-US" sz="2000" b="1" smtClean="0">
                <a:solidFill>
                  <a:srgbClr val="0000FF"/>
                </a:solidFill>
                <a:latin typeface="Bookman Old Style" pitchFamily="18" charset="0"/>
              </a:rPr>
              <a:t>Microstructural modification</a:t>
            </a:r>
          </a:p>
          <a:p>
            <a:pPr algn="just">
              <a:buFont typeface="Wingdings" pitchFamily="2" charset="2"/>
              <a:buChar char="n"/>
            </a:pPr>
            <a:r>
              <a:rPr lang="en-US" altLang="en-US" sz="2000" b="1" smtClean="0">
                <a:solidFill>
                  <a:srgbClr val="0000FF"/>
                </a:solidFill>
                <a:latin typeface="Bookman Old Style" pitchFamily="18" charset="0"/>
              </a:rPr>
              <a:t>Control of cold work</a:t>
            </a:r>
          </a:p>
          <a:p>
            <a:pPr algn="just">
              <a:buFont typeface="Wingdings" pitchFamily="2" charset="2"/>
              <a:buChar char="n"/>
            </a:pPr>
            <a:r>
              <a:rPr lang="en-US" altLang="en-US" sz="2000" b="1" smtClean="0">
                <a:solidFill>
                  <a:srgbClr val="0000FF"/>
                </a:solidFill>
                <a:latin typeface="Bookman Old Style" pitchFamily="18" charset="0"/>
              </a:rPr>
              <a:t>Residual stress control</a:t>
            </a:r>
          </a:p>
          <a:p>
            <a:pPr algn="just">
              <a:buFontTx/>
              <a:buChar char="-"/>
            </a:pPr>
            <a:r>
              <a:rPr lang="en-US" altLang="en-US" sz="2000" b="1" smtClean="0">
                <a:solidFill>
                  <a:srgbClr val="0000FF"/>
                </a:solidFill>
                <a:latin typeface="Bookman Old Style" pitchFamily="18" charset="0"/>
              </a:rPr>
              <a:t>Elimination of tensile stress</a:t>
            </a:r>
          </a:p>
          <a:p>
            <a:pPr algn="just">
              <a:buFontTx/>
              <a:buChar char="-"/>
            </a:pPr>
            <a:r>
              <a:rPr lang="en-US" altLang="en-US" sz="2000" b="1" smtClean="0">
                <a:solidFill>
                  <a:srgbClr val="0000FF"/>
                </a:solidFill>
                <a:latin typeface="Bookman Old Style" pitchFamily="18" charset="0"/>
              </a:rPr>
              <a:t>Introduction of surface compressive stress</a:t>
            </a:r>
            <a:endParaRPr lang="en-US" altLang="en-US" sz="2000" b="1" smtClean="0">
              <a:solidFill>
                <a:srgbClr val="000000"/>
              </a:solidFill>
              <a:latin typeface="Bookman Old Style" pitchFamily="18" charset="0"/>
            </a:endParaRPr>
          </a:p>
          <a:p>
            <a:endParaRPr lang="en-US" altLang="en-US" sz="2000" b="1" smtClean="0"/>
          </a:p>
        </p:txBody>
      </p:sp>
      <p:sp>
        <p:nvSpPr>
          <p:cNvPr id="3" name="Slide Number Placeholder 2"/>
          <p:cNvSpPr>
            <a:spLocks noGrp="1"/>
          </p:cNvSpPr>
          <p:nvPr>
            <p:ph type="sldNum" sz="quarter" idx="12"/>
          </p:nvPr>
        </p:nvSpPr>
        <p:spPr/>
        <p:txBody>
          <a:bodyPr/>
          <a:lstStyle/>
          <a:p>
            <a:fld id="{F6A662DD-C917-4DD7-A308-754F32571C71}"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a:xfrm>
            <a:off x="457200" y="914400"/>
            <a:ext cx="8229600" cy="1143000"/>
          </a:xfrm>
        </p:spPr>
        <p:txBody>
          <a:bodyPr/>
          <a:lstStyle/>
          <a:p>
            <a:pPr eaLnBrk="1" hangingPunct="1"/>
            <a:r>
              <a:rPr lang="en-US" altLang="en-US" sz="5400" b="1" u="sng" smtClean="0">
                <a:solidFill>
                  <a:srgbClr val="FF0000"/>
                </a:solidFill>
              </a:rPr>
              <a:t>What is Stainless Steel?</a:t>
            </a:r>
          </a:p>
        </p:txBody>
      </p:sp>
      <p:sp>
        <p:nvSpPr>
          <p:cNvPr id="61443" name="Content Placeholder 2"/>
          <p:cNvSpPr>
            <a:spLocks noGrp="1" noChangeArrowheads="1"/>
          </p:cNvSpPr>
          <p:nvPr>
            <p:ph idx="1"/>
          </p:nvPr>
        </p:nvSpPr>
        <p:spPr>
          <a:xfrm>
            <a:off x="457200" y="2971800"/>
            <a:ext cx="8229600" cy="1828800"/>
          </a:xfrm>
        </p:spPr>
        <p:txBody>
          <a:bodyPr>
            <a:normAutofit fontScale="70000" lnSpcReduction="20000"/>
          </a:bodyPr>
          <a:lstStyle/>
          <a:p>
            <a:pPr algn="ctr" eaLnBrk="1" hangingPunct="1"/>
            <a:r>
              <a:rPr lang="en-US" altLang="en-US" sz="4000" b="1" dirty="0" smtClean="0"/>
              <a:t>   </a:t>
            </a:r>
            <a:r>
              <a:rPr lang="en-US" altLang="en-US" sz="4400" b="1" dirty="0" smtClean="0"/>
              <a:t>Fe-based alloys containing </a:t>
            </a:r>
          </a:p>
          <a:p>
            <a:pPr algn="ctr" eaLnBrk="1" hangingPunct="1">
              <a:buFont typeface="Wingdings" pitchFamily="2" charset="2"/>
              <a:buNone/>
            </a:pPr>
            <a:r>
              <a:rPr lang="en-US" altLang="en-US" sz="4400" b="1" dirty="0" smtClean="0"/>
              <a:t>at least </a:t>
            </a:r>
            <a:r>
              <a:rPr lang="en-US" altLang="en-US" sz="4400" b="1" dirty="0" smtClean="0">
                <a:solidFill>
                  <a:srgbClr val="FF0000"/>
                </a:solidFill>
              </a:rPr>
              <a:t>10.5 % Cr </a:t>
            </a:r>
            <a:r>
              <a:rPr lang="en-US" altLang="en-US" sz="4400" b="1" dirty="0" smtClean="0"/>
              <a:t>&amp; not more than </a:t>
            </a:r>
            <a:r>
              <a:rPr lang="en-US" altLang="en-US" sz="4400" b="1" dirty="0" smtClean="0">
                <a:solidFill>
                  <a:srgbClr val="FF0000"/>
                </a:solidFill>
              </a:rPr>
              <a:t>1.2 % C</a:t>
            </a:r>
          </a:p>
          <a:p>
            <a:pPr algn="ctr" eaLnBrk="1" hangingPunct="1">
              <a:buFont typeface="Wingdings" pitchFamily="2" charset="2"/>
              <a:buNone/>
            </a:pPr>
            <a:endParaRPr lang="en-US" altLang="en-US" sz="4400" b="1" dirty="0" smtClean="0">
              <a:solidFill>
                <a:srgbClr val="FF0000"/>
              </a:solidFill>
            </a:endParaRPr>
          </a:p>
          <a:p>
            <a:pPr algn="ctr" eaLnBrk="1" hangingPunct="1">
              <a:buFont typeface="Wingdings" pitchFamily="2" charset="2"/>
              <a:buNone/>
            </a:pPr>
            <a:r>
              <a:rPr lang="en-US" altLang="en-US" b="1" dirty="0" smtClean="0">
                <a:solidFill>
                  <a:srgbClr val="FF0000"/>
                </a:solidFill>
              </a:rPr>
              <a:t>&gt; ASTM A941-17 </a:t>
            </a:r>
            <a:r>
              <a:rPr lang="en-US" altLang="en-US" b="1" dirty="0" smtClean="0">
                <a:solidFill>
                  <a:srgbClr val="0000CC"/>
                </a:solidFill>
              </a:rPr>
              <a:t>Std Terminology for Steels</a:t>
            </a:r>
          </a:p>
          <a:p>
            <a:pPr algn="ctr" eaLnBrk="1" hangingPunct="1">
              <a:buFont typeface="Wingdings" pitchFamily="2" charset="2"/>
              <a:buNone/>
            </a:pPr>
            <a:endParaRPr lang="en-US" altLang="en-US" sz="4400" b="1" dirty="0" smtClean="0"/>
          </a:p>
        </p:txBody>
      </p:sp>
      <p:sp>
        <p:nvSpPr>
          <p:cNvPr id="4" name="Slide Number Placeholder 3"/>
          <p:cNvSpPr>
            <a:spLocks noGrp="1"/>
          </p:cNvSpPr>
          <p:nvPr>
            <p:ph type="sldNum" sz="quarter" idx="12"/>
          </p:nvPr>
        </p:nvSpPr>
        <p:spPr/>
        <p:txBody>
          <a:bodyPr/>
          <a:lstStyle/>
          <a:p>
            <a:fld id="{F6A662DD-C917-4DD7-A308-754F32571C71}"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JET CUTTING</a:t>
            </a:r>
            <a:endParaRPr lang="en-US" dirty="0"/>
          </a:p>
        </p:txBody>
      </p:sp>
      <p:pic>
        <p:nvPicPr>
          <p:cNvPr id="1026" name="Picture 2" descr="C:\Users\aries\Desktop\220px-5-Axis-Waterjet-Cutting-Head.jpg"/>
          <p:cNvPicPr>
            <a:picLocks noGrp="1" noChangeAspect="1" noChangeArrowheads="1"/>
          </p:cNvPicPr>
          <p:nvPr>
            <p:ph idx="1"/>
          </p:nvPr>
        </p:nvPicPr>
        <p:blipFill>
          <a:blip r:embed="rId2" cstate="print"/>
          <a:stretch>
            <a:fillRect/>
          </a:stretch>
        </p:blipFill>
        <p:spPr bwMode="auto">
          <a:xfrm>
            <a:off x="4013200" y="3444081"/>
            <a:ext cx="1117600" cy="838200"/>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JET CUTTING</a:t>
            </a:r>
            <a:endParaRPr lang="en-US" dirty="0"/>
          </a:p>
        </p:txBody>
      </p:sp>
      <p:sp>
        <p:nvSpPr>
          <p:cNvPr id="3" name="Content Placeholder 2"/>
          <p:cNvSpPr>
            <a:spLocks noGrp="1"/>
          </p:cNvSpPr>
          <p:nvPr>
            <p:ph idx="1"/>
          </p:nvPr>
        </p:nvSpPr>
        <p:spPr/>
        <p:txBody>
          <a:bodyPr/>
          <a:lstStyle/>
          <a:p>
            <a:r>
              <a:rPr lang="en-US" dirty="0" smtClean="0"/>
              <a:t>Uses a high velocity stream of ultra high pressure water 30,000–90,000 psi (210–620 </a:t>
            </a:r>
            <a:r>
              <a:rPr lang="en-US" dirty="0" err="1" smtClean="0"/>
              <a:t>MPa</a:t>
            </a:r>
            <a:r>
              <a:rPr lang="en-US" dirty="0" smtClean="0"/>
              <a:t>) which is produced by a high pressure pump with possible abrasive particles suspended in the stream.</a:t>
            </a:r>
          </a:p>
          <a:p>
            <a:r>
              <a:rPr lang="en-US" dirty="0" smtClean="0"/>
              <a:t>Is used for machining a large array of materials, including heat-sensitive, delicate or very hard materials.</a:t>
            </a:r>
          </a:p>
          <a:p>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Blanking Versus Fine Blanking</a:t>
            </a:r>
            <a:endParaRPr lang="en-US" dirty="0"/>
          </a:p>
        </p:txBody>
      </p:sp>
      <p:pic>
        <p:nvPicPr>
          <p:cNvPr id="2050" name="Picture 2" descr="C:\Users\aries\Desktop\FINE BLANKING.gif"/>
          <p:cNvPicPr>
            <a:picLocks noGrp="1" noChangeAspect="1" noChangeArrowheads="1"/>
          </p:cNvPicPr>
          <p:nvPr>
            <p:ph idx="1"/>
          </p:nvPr>
        </p:nvPicPr>
        <p:blipFill>
          <a:blip r:embed="rId2" cstate="print"/>
          <a:stretch>
            <a:fillRect/>
          </a:stretch>
        </p:blipFill>
        <p:spPr bwMode="auto">
          <a:xfrm>
            <a:off x="3143250" y="3010694"/>
            <a:ext cx="2857500" cy="1704975"/>
          </a:xfrm>
          <a:prstGeom prst="rect">
            <a:avLst/>
          </a:prstGeom>
          <a:noFill/>
        </p:spPr>
      </p:pic>
      <p:sp>
        <p:nvSpPr>
          <p:cNvPr id="4" name="Slide Number Placeholder 3"/>
          <p:cNvSpPr>
            <a:spLocks noGrp="1"/>
          </p:cNvSpPr>
          <p:nvPr>
            <p:ph type="sldNum" sz="quarter" idx="12"/>
          </p:nvPr>
        </p:nvSpPr>
        <p:spPr/>
        <p:txBody>
          <a:bodyPr/>
          <a:lstStyle/>
          <a:p>
            <a:fld id="{F6A662DD-C917-4DD7-A308-754F32571C71}"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 BLANKING</a:t>
            </a:r>
            <a:endParaRPr lang="en-US" dirty="0"/>
          </a:p>
        </p:txBody>
      </p:sp>
      <p:sp>
        <p:nvSpPr>
          <p:cNvPr id="3" name="Content Placeholder 2"/>
          <p:cNvSpPr>
            <a:spLocks noGrp="1"/>
          </p:cNvSpPr>
          <p:nvPr>
            <p:ph idx="1"/>
          </p:nvPr>
        </p:nvSpPr>
        <p:spPr/>
        <p:txBody>
          <a:bodyPr/>
          <a:lstStyle/>
          <a:p>
            <a:r>
              <a:rPr lang="en-US" b="1" dirty="0" smtClean="0"/>
              <a:t>Fine blanking (also known as fine-edge blanking) is</a:t>
            </a:r>
            <a:r>
              <a:rPr lang="en-US" dirty="0" smtClean="0"/>
              <a:t> </a:t>
            </a:r>
            <a:r>
              <a:rPr lang="en-US" b="1" dirty="0" smtClean="0"/>
              <a:t>a special type of stamping process that produces parts of enhanced accuracy, flatness, and edge characteristics when compared with conventional stamping</a:t>
            </a:r>
            <a:r>
              <a:rPr lang="en-US" dirty="0" smtClean="0"/>
              <a:t>.</a:t>
            </a:r>
          </a:p>
          <a:p>
            <a:r>
              <a:rPr lang="en-US" b="1" dirty="0" smtClean="0"/>
              <a:t>There is a very minute clearance between die and punch to avail 100% sheared component with desired flatness.</a:t>
            </a:r>
            <a:endParaRPr lang="en-US" b="1"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F6A662DD-C917-4DD7-A308-754F32571C71}" type="slidenum">
              <a:rPr lang="en-US" smtClean="0"/>
              <a:pPr/>
              <a:t>47</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583193" y="-167834"/>
            <a:ext cx="9727194" cy="702583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89038"/>
          </a:xfrm>
        </p:spPr>
        <p:txBody>
          <a:bodyPr>
            <a:normAutofit fontScale="90000"/>
          </a:bodyPr>
          <a:lstStyle/>
          <a:p>
            <a:r>
              <a:rPr lang="en-US" sz="2700" b="1" u="sng" dirty="0" smtClean="0"/>
              <a:t>1.3 M TELESCOPE INSTALLATION AT DEVASTHAL BY DFM Inc. &amp; INSPECTED BY THE MECHANICAL WORKSHOP PERSONNEL</a:t>
            </a:r>
            <a:r>
              <a:rPr lang="en-US" dirty="0" smtClean="0"/>
              <a:t/>
            </a:r>
            <a:br>
              <a:rPr lang="en-US" dirty="0" smtClean="0"/>
            </a:br>
            <a:r>
              <a:rPr lang="en-US" sz="2700" b="1" dirty="0" smtClean="0"/>
              <a:t>(11/10/2010-16/10/2010</a:t>
            </a:r>
            <a:r>
              <a:rPr lang="en-US" sz="2700" dirty="0" smtClean="0"/>
              <a:t>)</a:t>
            </a:r>
            <a:endParaRPr lang="en-US" sz="2700" dirty="0"/>
          </a:p>
        </p:txBody>
      </p:sp>
      <p:sp>
        <p:nvSpPr>
          <p:cNvPr id="3" name="Content Placeholder 2"/>
          <p:cNvSpPr>
            <a:spLocks noGrp="1"/>
          </p:cNvSpPr>
          <p:nvPr>
            <p:ph idx="1"/>
          </p:nvPr>
        </p:nvSpPr>
        <p:spPr/>
        <p:txBody>
          <a:bodyPr/>
          <a:lstStyle/>
          <a:p>
            <a:r>
              <a:rPr lang="en-US" b="1" u="sng" dirty="0" smtClean="0"/>
              <a:t>11/10/10</a:t>
            </a:r>
            <a:endParaRPr lang="en-US" dirty="0" smtClean="0"/>
          </a:p>
          <a:p>
            <a:r>
              <a:rPr lang="en-US" dirty="0" smtClean="0"/>
              <a:t> SHIFTING:-Fork, Primary mirror cell, Centre piece</a:t>
            </a:r>
          </a:p>
          <a:p>
            <a:r>
              <a:rPr lang="en-US" dirty="0" smtClean="0"/>
              <a:t>MAIN DIMENSION. INSPECTION:-</a:t>
            </a:r>
            <a:r>
              <a:rPr lang="en-US" dirty="0" err="1" smtClean="0"/>
              <a:t>Pedestal,Polar</a:t>
            </a:r>
            <a:r>
              <a:rPr lang="en-US" dirty="0" smtClean="0"/>
              <a:t> axis </a:t>
            </a:r>
            <a:r>
              <a:rPr lang="en-US" dirty="0" err="1" smtClean="0"/>
              <a:t>tube,Fork</a:t>
            </a:r>
            <a:r>
              <a:rPr lang="en-US" dirty="0" smtClean="0"/>
              <a:t> &amp; ‘sole’ Plate</a:t>
            </a:r>
          </a:p>
          <a:p>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u="sng" dirty="0" smtClean="0"/>
              <a:t>1.3 M TELESCOPE INSTALLATION AT DEVASTHAL BY DFM Inc. &amp; INSPECTED BY THE MECHANICAL WORKSHOP PERSONNEL</a:t>
            </a:r>
            <a:r>
              <a:rPr lang="en-US" sz="2400" b="1" dirty="0" smtClean="0"/>
              <a:t/>
            </a:r>
            <a:br>
              <a:rPr lang="en-US" sz="2400" b="1" dirty="0" smtClean="0"/>
            </a:br>
            <a:r>
              <a:rPr lang="en-US" sz="2400" b="1" dirty="0" smtClean="0"/>
              <a:t>(11/10/2010-16/10/2010)</a:t>
            </a:r>
            <a:endParaRPr lang="en-US" sz="2400" b="1" dirty="0"/>
          </a:p>
        </p:txBody>
      </p:sp>
      <p:sp>
        <p:nvSpPr>
          <p:cNvPr id="3" name="Content Placeholder 2"/>
          <p:cNvSpPr>
            <a:spLocks noGrp="1"/>
          </p:cNvSpPr>
          <p:nvPr>
            <p:ph idx="1"/>
          </p:nvPr>
        </p:nvSpPr>
        <p:spPr/>
        <p:txBody>
          <a:bodyPr>
            <a:normAutofit fontScale="77500" lnSpcReduction="20000"/>
          </a:bodyPr>
          <a:lstStyle/>
          <a:p>
            <a:r>
              <a:rPr lang="en-US" b="1" u="sng" dirty="0" smtClean="0"/>
              <a:t>12/10/10</a:t>
            </a:r>
            <a:endParaRPr lang="en-US" dirty="0" smtClean="0"/>
          </a:p>
          <a:p>
            <a:r>
              <a:rPr lang="en-US" dirty="0" smtClean="0"/>
              <a:t> </a:t>
            </a:r>
            <a:r>
              <a:rPr lang="en-US" b="1" i="1" u="sng" dirty="0" smtClean="0"/>
              <a:t>INSPECTED the following items:-</a:t>
            </a:r>
            <a:endParaRPr lang="en-US" dirty="0" smtClean="0"/>
          </a:p>
          <a:p>
            <a:r>
              <a:rPr lang="en-US" dirty="0" smtClean="0"/>
              <a:t> Pedestal(621-005)</a:t>
            </a:r>
          </a:p>
          <a:p>
            <a:r>
              <a:rPr lang="en-US" dirty="0" smtClean="0"/>
              <a:t>Sole Plate(621-101)</a:t>
            </a:r>
          </a:p>
          <a:p>
            <a:r>
              <a:rPr lang="en-US" dirty="0" smtClean="0"/>
              <a:t>Polar Axle(621-106)</a:t>
            </a:r>
          </a:p>
          <a:p>
            <a:r>
              <a:rPr lang="en-US" dirty="0" smtClean="0"/>
              <a:t>Polar Axle Flange(621-107)</a:t>
            </a:r>
          </a:p>
          <a:p>
            <a:r>
              <a:rPr lang="en-US" dirty="0" smtClean="0"/>
              <a:t>Primary Mirror Cell(621-010-1)</a:t>
            </a:r>
          </a:p>
          <a:p>
            <a:r>
              <a:rPr lang="en-US" dirty="0" smtClean="0"/>
              <a:t>Pier Bolt </a:t>
            </a:r>
            <a:r>
              <a:rPr lang="en-US" dirty="0" err="1" smtClean="0"/>
              <a:t>Weldment</a:t>
            </a:r>
            <a:r>
              <a:rPr lang="en-US" dirty="0" smtClean="0"/>
              <a:t>(621-102)</a:t>
            </a:r>
          </a:p>
          <a:p>
            <a:r>
              <a:rPr lang="en-US" dirty="0" smtClean="0"/>
              <a:t>Fork Assembly(621-108-1)</a:t>
            </a:r>
          </a:p>
          <a:p>
            <a:r>
              <a:rPr lang="en-US" dirty="0" smtClean="0"/>
              <a:t>RA Disc Cover(621-119)</a:t>
            </a:r>
          </a:p>
          <a:p>
            <a:r>
              <a:rPr lang="en-US" dirty="0" smtClean="0"/>
              <a:t>Counter Weight Assembly(621-176)</a:t>
            </a:r>
          </a:p>
          <a:p>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b="1" dirty="0">
              <a:solidFill>
                <a:srgbClr val="7030A0"/>
              </a:solidFill>
            </a:endParaRPr>
          </a:p>
        </p:txBody>
      </p:sp>
      <p:sp>
        <p:nvSpPr>
          <p:cNvPr id="3" name="Content Placeholder 2"/>
          <p:cNvSpPr>
            <a:spLocks noGrp="1"/>
          </p:cNvSpPr>
          <p:nvPr>
            <p:ph idx="1"/>
          </p:nvPr>
        </p:nvSpPr>
        <p:spPr/>
        <p:txBody>
          <a:bodyPr>
            <a:normAutofit fontScale="85000" lnSpcReduction="20000"/>
          </a:bodyPr>
          <a:lstStyle/>
          <a:p>
            <a:r>
              <a:rPr lang="en-US" b="1" dirty="0" smtClean="0"/>
              <a:t>CNC stands for Computerized Numerical Control. It is a computerized manufacturing process in which pre-programmed software and code controls the movement of production equipment. CNC machining controls a range of complex machinery, such as grinders, lathes, and turning mills, all of which are used to cut, shape, and create different parts and prototypes. On the day to day, CNC machinists combine elements of mechanical design, technical drawings, mathematics, and computer programming skills to produce a variety of metal and plastic parts. CNC operators can take a sheet of metal and turn it into a critical airplane or automobile part.</a:t>
            </a:r>
            <a:endParaRPr lang="en-US" b="1"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 FLEXURE UNIT FOR BACK END INSTRUMENT-3.6 M TELESCOPE</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 FLEXURE UNIT FOR BACK END INSTRUMENT-3.6 M TELESCOPE</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1743273" y="1600200"/>
            <a:ext cx="5657454" cy="45259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A662DD-C917-4DD7-A308-754F32571C71}"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FLEXURAL UNIT —3.6 M TELESCOPE</a:t>
            </a:r>
            <a:endParaRPr lang="en-US" dirty="0"/>
          </a:p>
        </p:txBody>
      </p:sp>
      <p:pic>
        <p:nvPicPr>
          <p:cNvPr id="5" name="Picture Placeholder 4"/>
          <p:cNvPicPr>
            <a:picLocks noGrp="1"/>
          </p:cNvPicPr>
          <p:nvPr>
            <p:ph type="pic" idx="1"/>
          </p:nvPr>
        </p:nvPicPr>
        <p:blipFill>
          <a:blip r:embed="rId2" cstate="print"/>
          <a:srcRect l="12518" r="12518"/>
          <a:stretch>
            <a:fillRect/>
          </a:stretch>
        </p:blipFill>
        <p:spPr bwMode="auto">
          <a:prstGeom prst="rect">
            <a:avLst/>
          </a:prstGeom>
          <a:noFill/>
          <a:ln w="9525">
            <a:noFill/>
            <a:miter lim="800000"/>
            <a:headEnd/>
            <a:tailEnd/>
          </a:ln>
        </p:spPr>
      </p:pic>
      <p:sp>
        <p:nvSpPr>
          <p:cNvPr id="4" name="Text Placeholder 3"/>
          <p:cNvSpPr>
            <a:spLocks noGrp="1"/>
          </p:cNvSpPr>
          <p:nvPr>
            <p:ph type="body" sz="half" idx="2"/>
          </p:nvPr>
        </p:nvSpPr>
        <p:spPr/>
        <p:txBody>
          <a:bodyPr>
            <a:normAutofit/>
          </a:bodyPr>
          <a:lstStyle/>
          <a:p>
            <a:pPr algn="ctr"/>
            <a:r>
              <a:rPr lang="en-US" sz="3200" b="1" dirty="0" smtClean="0"/>
              <a:t>ASSEMBLED CONDITION</a:t>
            </a:r>
            <a:endParaRPr lang="en-US" sz="3200" b="1" dirty="0"/>
          </a:p>
        </p:txBody>
      </p:sp>
      <p:sp>
        <p:nvSpPr>
          <p:cNvPr id="6" name="Slide Number Placeholder 5"/>
          <p:cNvSpPr>
            <a:spLocks noGrp="1"/>
          </p:cNvSpPr>
          <p:nvPr>
            <p:ph type="sldNum" sz="quarter" idx="12"/>
          </p:nvPr>
        </p:nvSpPr>
        <p:spPr/>
        <p:txBody>
          <a:bodyPr/>
          <a:lstStyle/>
          <a:p>
            <a:fld id="{F6A662DD-C917-4DD7-A308-754F32571C71}"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solidFill>
                  <a:srgbClr val="002060"/>
                </a:solidFill>
              </a:rPr>
              <a:t>Thank You</a:t>
            </a:r>
            <a:endParaRPr lang="en-IN" sz="5400" dirty="0">
              <a:solidFill>
                <a:srgbClr val="002060"/>
              </a:solidFill>
            </a:endParaRPr>
          </a:p>
        </p:txBody>
      </p:sp>
      <p:sp>
        <p:nvSpPr>
          <p:cNvPr id="3" name="Subtitle 2"/>
          <p:cNvSpPr>
            <a:spLocks noGrp="1"/>
          </p:cNvSpPr>
          <p:nvPr>
            <p:ph type="subTitle" idx="1"/>
          </p:nvPr>
        </p:nvSpPr>
        <p:spPr/>
        <p:txBody>
          <a:bodyPr/>
          <a:lstStyle/>
          <a:p>
            <a:r>
              <a:rPr lang="en-US" b="1" dirty="0" smtClean="0">
                <a:solidFill>
                  <a:schemeClr val="accent2"/>
                </a:solidFill>
              </a:rPr>
              <a:t>PRADIP CHAKRABORTY</a:t>
            </a:r>
          </a:p>
          <a:p>
            <a:r>
              <a:rPr lang="en-US" b="1" dirty="0" smtClean="0">
                <a:solidFill>
                  <a:schemeClr val="accent2"/>
                </a:solidFill>
              </a:rPr>
              <a:t>Senior Engineering Associate(</a:t>
            </a:r>
            <a:r>
              <a:rPr lang="en-US" b="1" dirty="0" err="1" smtClean="0">
                <a:solidFill>
                  <a:schemeClr val="accent2"/>
                </a:solidFill>
              </a:rPr>
              <a:t>Mech</a:t>
            </a:r>
            <a:r>
              <a:rPr lang="en-US" b="1" dirty="0" smtClean="0">
                <a:solidFill>
                  <a:schemeClr val="accent2"/>
                </a:solidFill>
              </a:rPr>
              <a:t>).</a:t>
            </a:r>
          </a:p>
          <a:p>
            <a:r>
              <a:rPr lang="en-US" b="1" dirty="0" err="1" smtClean="0">
                <a:solidFill>
                  <a:schemeClr val="accent2"/>
                </a:solidFill>
              </a:rPr>
              <a:t>ARIES,Nainital.</a:t>
            </a:r>
            <a:r>
              <a:rPr lang="en-US" b="1" dirty="0" err="1" smtClean="0">
                <a:solidFill>
                  <a:schemeClr val="accent4">
                    <a:lumMod val="75000"/>
                  </a:schemeClr>
                </a:solidFill>
              </a:rPr>
              <a:t>pradip@aries.res.in</a:t>
            </a:r>
            <a:endParaRPr lang="en-US" b="1" dirty="0" smtClean="0">
              <a:solidFill>
                <a:schemeClr val="accent4">
                  <a:lumMod val="75000"/>
                </a:schemeClr>
              </a:solidFill>
            </a:endParaRPr>
          </a:p>
          <a:p>
            <a:endParaRPr lang="en-IN"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53</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VMC:-</a:t>
            </a:r>
            <a:br>
              <a:rPr lang="en-US" dirty="0" smtClean="0"/>
            </a:br>
            <a:r>
              <a:rPr lang="en-US" dirty="0" smtClean="0"/>
              <a:t>The vertical machine center can be referred to as an industrial work horse, able to deliver parts with high accuracy and has reduced production time. The spindle design is robust and well designed to deliver exceptional horse powers, superior torque and variable machining speed as may be required by the work pieces. With this level of automation, the CNC vertical machining centre can cut a wide variety of materials, lower production cycle times, reduce the cost of machining and increase the profitability of the process. </a:t>
            </a:r>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normAutofit fontScale="92500"/>
          </a:bodyPr>
          <a:lstStyle/>
          <a:p>
            <a:r>
              <a:rPr lang="en-US" dirty="0" smtClean="0"/>
              <a:t>Quality Control :- Quality means the degree of perfection. QC is a system of maintaining standards in manufactured products by testing a sample of the output against the specification.</a:t>
            </a:r>
          </a:p>
          <a:p>
            <a:r>
              <a:rPr lang="en-US" dirty="0" smtClean="0"/>
              <a:t>Inspection:-The purpose of the mechanical inspection is to visually inspect and operate the built-in mechanical equipment observed on site and provide an opinion of any deficiencies apparent at the time of the inspection.</a:t>
            </a:r>
          </a:p>
          <a:p>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lstStyle/>
          <a:p>
            <a:r>
              <a:rPr lang="en-US" dirty="0" smtClean="0"/>
              <a:t>TQM is a management approach for an organization, depending upon the participation of all its members (including its employees) and aiming for long-term success through customer satisfaction. This approach is beneficial to all members of the organization and to the society as well. </a:t>
            </a:r>
            <a:endParaRPr lang="en-US"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KPI-MECHANICAL ENGINEERING</a:t>
            </a:r>
            <a:endParaRPr lang="en-US" dirty="0"/>
          </a:p>
        </p:txBody>
      </p:sp>
      <p:sp>
        <p:nvSpPr>
          <p:cNvPr id="3" name="Content Placeholder 2"/>
          <p:cNvSpPr>
            <a:spLocks noGrp="1"/>
          </p:cNvSpPr>
          <p:nvPr>
            <p:ph idx="1"/>
          </p:nvPr>
        </p:nvSpPr>
        <p:spPr/>
        <p:txBody>
          <a:bodyPr>
            <a:normAutofit fontScale="92500"/>
          </a:bodyPr>
          <a:lstStyle/>
          <a:p>
            <a:r>
              <a:rPr lang="en-US" dirty="0" smtClean="0"/>
              <a:t>Kaizen is </a:t>
            </a:r>
            <a:r>
              <a:rPr lang="en-US" b="1" dirty="0" smtClean="0"/>
              <a:t>a compound of two Japanese words that could be translated together as "good change" or "improvement.“</a:t>
            </a:r>
          </a:p>
          <a:p>
            <a:r>
              <a:rPr lang="en-US" dirty="0" smtClean="0"/>
              <a:t>OEE </a:t>
            </a:r>
            <a:r>
              <a:rPr lang="en-US" b="1" dirty="0" smtClean="0"/>
              <a:t>(Overall Equipment Effectiveness) is a “best practices” metric that identifies the percentage of planned production time that is truly productive. An OEE score of 100% represents perfect production: manufacturing only good parts, as fast as possible, with no downtime.</a:t>
            </a:r>
            <a:endParaRPr lang="en-US" b="1" dirty="0"/>
          </a:p>
        </p:txBody>
      </p:sp>
      <p:sp>
        <p:nvSpPr>
          <p:cNvPr id="4" name="Slide Number Placeholder 3"/>
          <p:cNvSpPr>
            <a:spLocks noGrp="1"/>
          </p:cNvSpPr>
          <p:nvPr>
            <p:ph type="sldNum" sz="quarter" idx="12"/>
          </p:nvPr>
        </p:nvSpPr>
        <p:spPr/>
        <p:txBody>
          <a:bodyPr/>
          <a:lstStyle/>
          <a:p>
            <a:fld id="{F6A662DD-C917-4DD7-A308-754F32571C71}"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1118</Words>
  <Application>Microsoft Office PowerPoint</Application>
  <PresentationFormat>On-screen Show (4:3)</PresentationFormat>
  <Paragraphs>190</Paragraphs>
  <Slides>53</Slides>
  <Notes>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META 2022</vt:lpstr>
      <vt:lpstr>Abstract:-</vt:lpstr>
      <vt:lpstr>Machine Tools,Conventional Process,CNC,VMC,Machining Centre,Programming,Quality Control,Inspection,Total Quality Management,KAIZEN,OEE,KPI,CMM,Welding,Assembly,Estimation &amp; Costing,Laser Cutting,Press Tool,Production Planning,Cutting Tools,Measuring Tools etc. </vt:lpstr>
      <vt:lpstr>KPI-MECHANICAL ENGINEERING</vt:lpstr>
      <vt:lpstr>KPI-MECHANICAL ENGINEERING</vt:lpstr>
      <vt:lpstr>KPI-MECHANICAL ENGINEERING</vt:lpstr>
      <vt:lpstr>KPI-MECHANICAL ENGINEERING</vt:lpstr>
      <vt:lpstr>KPI-MECHANICAL ENGINEERING</vt:lpstr>
      <vt:lpstr>KPI-MECHANICAL ENGINEERING</vt:lpstr>
      <vt:lpstr>KPI-MECHANICAL ENGINEERING</vt:lpstr>
      <vt:lpstr>KPI-MECHANICAL ENGINEERING</vt:lpstr>
      <vt:lpstr>KPI-MECHANICAL ENGINEERING</vt:lpstr>
      <vt:lpstr>KPI-MECHANICAL ENGINEERING</vt:lpstr>
      <vt:lpstr>PRESS TOOL</vt:lpstr>
      <vt:lpstr>PORTABLE TAP GUIDE</vt:lpstr>
      <vt:lpstr>ANTENNA ROD BENDING FIXTURE</vt:lpstr>
      <vt:lpstr>ROLL OFF ROOF-1.30M TELESCOPE</vt:lpstr>
      <vt:lpstr>3-AXES STAGE</vt:lpstr>
      <vt:lpstr>LATHE GEAR CUTTING ATTACHMENT</vt:lpstr>
      <vt:lpstr>Slide 20</vt:lpstr>
      <vt:lpstr>LATHE GEAR CUTTING ATTACHMENT</vt:lpstr>
      <vt:lpstr>LATHE RADIUS ATTACHMENT</vt:lpstr>
      <vt:lpstr>LATHE RADIUS ATTACHMENT</vt:lpstr>
      <vt:lpstr>SHUTTER-ROLL-OFF ROOF INTEGRATION</vt:lpstr>
      <vt:lpstr>LN2 FILLING EQUIPMENT FOR CCD</vt:lpstr>
      <vt:lpstr>WELDING ROTORY FIXTURE</vt:lpstr>
      <vt:lpstr>AUTOMATIC GAS CUTTING MACHINE</vt:lpstr>
      <vt:lpstr>UNIFORMLY GAS CUT METAL PIECES</vt:lpstr>
      <vt:lpstr>SURFACE PAINT THICKNESS GUAGE</vt:lpstr>
      <vt:lpstr>DYE PENETRATION TEST ON WELDED JOINTS</vt:lpstr>
      <vt:lpstr>DOME SUPPORT STRUCTURE &amp; EXTENSION BUILDING ERECTION-3.6M DOT</vt:lpstr>
      <vt:lpstr>PRIMARY WIREHOUSING LAYOUT OF 3.6 DOT COMPONENTS</vt:lpstr>
      <vt:lpstr>ROLL OFF ROOF FABRICATION &amp; ERECTION-1.30 M DOT</vt:lpstr>
      <vt:lpstr>3.6M DOT SITE-FIRST DIGGING</vt:lpstr>
      <vt:lpstr>LIDAR INSTRUMENT ROLL OFF ROOF</vt:lpstr>
      <vt:lpstr>SHEET BENDING MACHINE</vt:lpstr>
      <vt:lpstr>1.30 M TEL CCD FILTER HOUSING ASSEMBLY DESIGN</vt:lpstr>
      <vt:lpstr>Slide 38</vt:lpstr>
      <vt:lpstr>Metallurgical Characteristics Controlling  Material Properties</vt:lpstr>
      <vt:lpstr>Criteria for  Selection of Materials</vt:lpstr>
      <vt:lpstr>Slide 41</vt:lpstr>
      <vt:lpstr>What is Stainless Steel?</vt:lpstr>
      <vt:lpstr>WATER JET CUTTING</vt:lpstr>
      <vt:lpstr>WATER JET CUTTING</vt:lpstr>
      <vt:lpstr>Conventional Blanking Versus Fine Blanking</vt:lpstr>
      <vt:lpstr>FINE BLANKING</vt:lpstr>
      <vt:lpstr>Slide 47</vt:lpstr>
      <vt:lpstr>1.3 M TELESCOPE INSTALLATION AT DEVASTHAL BY DFM Inc. &amp; INSPECTED BY THE MECHANICAL WORKSHOP PERSONNEL (11/10/2010-16/10/2010)</vt:lpstr>
      <vt:lpstr>1.3 M TELESCOPE INSTALLATION AT DEVASTHAL BY DFM Inc. &amp; INSPECTED BY THE MECHANICAL WORKSHOP PERSONNEL (11/10/2010-16/10/2010)</vt:lpstr>
      <vt:lpstr>ANTI FLEXURE UNIT FOR BACK END INSTRUMENT-3.6 M TELESCOPE</vt:lpstr>
      <vt:lpstr>ANTI FLEXURE UNIT FOR BACK END INSTRUMENT-3.6 M TELESCOPE</vt:lpstr>
      <vt:lpstr>FLEXURAL UNIT —3.6 M TELESCOPE</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aries</dc:creator>
  <cp:lastModifiedBy>Pardeep</cp:lastModifiedBy>
  <cp:revision>128</cp:revision>
  <dcterms:created xsi:type="dcterms:W3CDTF">2022-08-30T11:23:31Z</dcterms:created>
  <dcterms:modified xsi:type="dcterms:W3CDTF">2022-09-10T14:12:24Z</dcterms:modified>
</cp:coreProperties>
</file>